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69" r:id="rId2"/>
    <p:sldId id="272" r:id="rId3"/>
    <p:sldId id="331" r:id="rId4"/>
    <p:sldId id="310" r:id="rId5"/>
    <p:sldId id="333" r:id="rId6"/>
    <p:sldId id="335" r:id="rId7"/>
    <p:sldId id="332" r:id="rId8"/>
    <p:sldId id="323" r:id="rId9"/>
    <p:sldId id="326" r:id="rId10"/>
    <p:sldId id="324" r:id="rId11"/>
    <p:sldId id="327" r:id="rId12"/>
    <p:sldId id="319" r:id="rId13"/>
    <p:sldId id="325" r:id="rId14"/>
    <p:sldId id="328" r:id="rId15"/>
    <p:sldId id="330" r:id="rId16"/>
    <p:sldId id="390" r:id="rId17"/>
    <p:sldId id="278" r:id="rId18"/>
    <p:sldId id="279" r:id="rId19"/>
    <p:sldId id="280" r:id="rId20"/>
    <p:sldId id="281" r:id="rId21"/>
    <p:sldId id="336" r:id="rId22"/>
    <p:sldId id="350" r:id="rId23"/>
    <p:sldId id="337" r:id="rId24"/>
    <p:sldId id="351" r:id="rId25"/>
    <p:sldId id="353" r:id="rId26"/>
    <p:sldId id="355" r:id="rId27"/>
    <p:sldId id="354" r:id="rId28"/>
    <p:sldId id="340" r:id="rId29"/>
    <p:sldId id="341" r:id="rId30"/>
    <p:sldId id="342" r:id="rId31"/>
    <p:sldId id="357" r:id="rId32"/>
    <p:sldId id="359" r:id="rId33"/>
    <p:sldId id="344" r:id="rId34"/>
    <p:sldId id="345" r:id="rId35"/>
    <p:sldId id="360" r:id="rId36"/>
    <p:sldId id="274" r:id="rId37"/>
    <p:sldId id="389" r:id="rId38"/>
    <p:sldId id="372" r:id="rId39"/>
    <p:sldId id="382" r:id="rId40"/>
    <p:sldId id="392" r:id="rId41"/>
    <p:sldId id="296" r:id="rId42"/>
    <p:sldId id="373" r:id="rId43"/>
    <p:sldId id="380" r:id="rId44"/>
    <p:sldId id="381" r:id="rId45"/>
    <p:sldId id="375" r:id="rId46"/>
    <p:sldId id="374" r:id="rId47"/>
    <p:sldId id="376" r:id="rId48"/>
    <p:sldId id="361" r:id="rId49"/>
    <p:sldId id="362" r:id="rId50"/>
    <p:sldId id="363" r:id="rId51"/>
    <p:sldId id="364" r:id="rId52"/>
    <p:sldId id="383" r:id="rId53"/>
    <p:sldId id="367" r:id="rId54"/>
    <p:sldId id="384" r:id="rId55"/>
    <p:sldId id="369" r:id="rId56"/>
    <p:sldId id="385" r:id="rId57"/>
    <p:sldId id="365" r:id="rId58"/>
    <p:sldId id="388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391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393" r:id="rId7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06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48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7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5.wmf"/><Relationship Id="rId11" Type="http://schemas.openxmlformats.org/officeDocument/2006/relationships/image" Target="../media/image28.wmf"/><Relationship Id="rId5" Type="http://schemas.openxmlformats.org/officeDocument/2006/relationships/image" Target="../media/image24.wmf"/><Relationship Id="rId10" Type="http://schemas.openxmlformats.org/officeDocument/2006/relationships/image" Target="../media/image8.wmf"/><Relationship Id="rId4" Type="http://schemas.openxmlformats.org/officeDocument/2006/relationships/image" Target="../media/image23.wmf"/><Relationship Id="rId9" Type="http://schemas.openxmlformats.org/officeDocument/2006/relationships/image" Target="../media/image27.wmf"/><Relationship Id="rId14" Type="http://schemas.openxmlformats.org/officeDocument/2006/relationships/image" Target="../media/image3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5" Type="http://schemas.openxmlformats.org/officeDocument/2006/relationships/image" Target="../media/image144.wmf"/><Relationship Id="rId4" Type="http://schemas.openxmlformats.org/officeDocument/2006/relationships/image" Target="../media/image14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4.wmf"/><Relationship Id="rId1" Type="http://schemas.openxmlformats.org/officeDocument/2006/relationships/image" Target="../media/image142.wmf"/><Relationship Id="rId4" Type="http://schemas.openxmlformats.org/officeDocument/2006/relationships/image" Target="../media/image146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3.wmf"/><Relationship Id="rId7" Type="http://schemas.openxmlformats.org/officeDocument/2006/relationships/image" Target="../media/image156.wmf"/><Relationship Id="rId2" Type="http://schemas.openxmlformats.org/officeDocument/2006/relationships/image" Target="../media/image150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7.wmf"/><Relationship Id="rId1" Type="http://schemas.openxmlformats.org/officeDocument/2006/relationships/image" Target="../media/image169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2.wmf"/><Relationship Id="rId4" Type="http://schemas.openxmlformats.org/officeDocument/2006/relationships/image" Target="../media/image18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5" Type="http://schemas.openxmlformats.org/officeDocument/2006/relationships/image" Target="../media/image192.wmf"/><Relationship Id="rId4" Type="http://schemas.openxmlformats.org/officeDocument/2006/relationships/image" Target="../media/image18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7" Type="http://schemas.openxmlformats.org/officeDocument/2006/relationships/image" Target="../media/image197.wmf"/><Relationship Id="rId2" Type="http://schemas.openxmlformats.org/officeDocument/2006/relationships/image" Target="../media/image182.wmf"/><Relationship Id="rId1" Type="http://schemas.openxmlformats.org/officeDocument/2006/relationships/image" Target="../media/image190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2.wmf"/><Relationship Id="rId7" Type="http://schemas.openxmlformats.org/officeDocument/2006/relationships/image" Target="../media/image4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47.wmf"/><Relationship Id="rId5" Type="http://schemas.openxmlformats.org/officeDocument/2006/relationships/image" Target="../media/image54.wmf"/><Relationship Id="rId4" Type="http://schemas.openxmlformats.org/officeDocument/2006/relationships/image" Target="../media/image43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AF58-CE85-45C9-B61B-49ACBAE24661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90507-7872-4C0D-BC7D-B51A31739A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78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Can not go back</a:t>
            </a:r>
            <a:r>
              <a:rPr lang="en-US" altLang="zh-TW" baseline="0" dirty="0" smtClean="0"/>
              <a:t> to “cos”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01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遙控器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39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Generate sinusoids without input!</a:t>
            </a:r>
            <a:endParaRPr lang="zh-TW" altLang="en-US" sz="12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No weaken???</a:t>
            </a:r>
          </a:p>
          <a:p>
            <a:r>
              <a:rPr lang="en-US" altLang="zh-TW" dirty="0" smtClean="0"/>
              <a:t>Egg-chicken problem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83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 weaken???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Egg-chicken problem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25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only considers steady</a:t>
            </a:r>
            <a:r>
              <a:rPr lang="en-US" altLang="zh-TW" baseline="0" dirty="0" smtClean="0"/>
              <a:t> state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0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Reference: http://www.thefouriertransform.com/series/circuitExample.php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5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Finite dis</a:t>
            </a:r>
          </a:p>
          <a:p>
            <a:r>
              <a:rPr lang="en-US" altLang="zh-TW" dirty="0" smtClean="0"/>
              <a:t>Finite max &amp; min</a:t>
            </a:r>
          </a:p>
          <a:p>
            <a:r>
              <a:rPr lang="en-US" altLang="zh-TW" dirty="0" smtClean="0"/>
              <a:t>Finite integrate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32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09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P1684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47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Cell phone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20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Cell phone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27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tuner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5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http://faculty.mu.edu.sa/public/uploads/1400394697.1447Ch16%20-%20Oscillators.pdf</a:t>
            </a:r>
          </a:p>
          <a:p>
            <a:r>
              <a:rPr lang="en-US" altLang="zh-TW" dirty="0" smtClean="0"/>
              <a:t>http://www.electronics-tutorials.ws/oscillator/rc_oscillator.html</a:t>
            </a:r>
          </a:p>
          <a:p>
            <a:r>
              <a:rPr lang="en-US" altLang="zh-TW" dirty="0" smtClean="0"/>
              <a:t>http://www.physics.oregonstate.edu/~tgiebult/COURSES/ph412/Reading/oscillators-1p.pdf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63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10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3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6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05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41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5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21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7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6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706C-1502-441D-A8E6-21237B2F27BE}" type="datetimeFigureOut">
              <a:rPr lang="zh-TW" altLang="en-US" smtClean="0"/>
              <a:t>2014/11/29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DDFE-DC61-485A-B189-C582183ED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5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3.bin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46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35.png"/><Relationship Id="rId21" Type="http://schemas.openxmlformats.org/officeDocument/2006/relationships/image" Target="../media/image56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3.wmf"/><Relationship Id="rId5" Type="http://schemas.openxmlformats.org/officeDocument/2006/relationships/image" Target="../media/image5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8.emf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4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7.wmf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58.emf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68.wmf"/><Relationship Id="rId14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74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74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7.wmf"/><Relationship Id="rId5" Type="http://schemas.openxmlformats.org/officeDocument/2006/relationships/image" Target="../media/image79.png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78.png"/><Relationship Id="rId9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3.png"/><Relationship Id="rId7" Type="http://schemas.openxmlformats.org/officeDocument/2006/relationships/image" Target="../media/image78.png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1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image" Target="../media/image83.png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4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0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3.emf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97.png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3.emf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7.png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3.emf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107.png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11.wmf"/><Relationship Id="rId5" Type="http://schemas.openxmlformats.org/officeDocument/2006/relationships/image" Target="../media/image114.png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109.png"/><Relationship Id="rId9" Type="http://schemas.openxmlformats.org/officeDocument/2006/relationships/image" Target="../media/image116.png"/><Relationship Id="rId14" Type="http://schemas.openxmlformats.org/officeDocument/2006/relationships/oleObject" Target="../embeddings/oleObject10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97.pn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8.w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10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2.wmf"/><Relationship Id="rId18" Type="http://schemas.openxmlformats.org/officeDocument/2006/relationships/image" Target="../media/image98.e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9.wmf"/><Relationship Id="rId11" Type="http://schemas.openxmlformats.org/officeDocument/2006/relationships/image" Target="../media/image121.wmf"/><Relationship Id="rId5" Type="http://schemas.openxmlformats.org/officeDocument/2006/relationships/oleObject" Target="../embeddings/oleObject111.bin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13.bin"/><Relationship Id="rId4" Type="http://schemas.openxmlformats.org/officeDocument/2006/relationships/image" Target="../media/image117.wmf"/><Relationship Id="rId9" Type="http://schemas.openxmlformats.org/officeDocument/2006/relationships/image" Target="../media/image125.png"/><Relationship Id="rId14" Type="http://schemas.openxmlformats.org/officeDocument/2006/relationships/oleObject" Target="../embeddings/oleObject1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26.wmf"/><Relationship Id="rId9" Type="http://schemas.openxmlformats.org/officeDocument/2006/relationships/image" Target="../media/image9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27.wmf"/><Relationship Id="rId10" Type="http://schemas.openxmlformats.org/officeDocument/2006/relationships/image" Target="../media/image129.wmf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26" Type="http://schemas.openxmlformats.org/officeDocument/2006/relationships/image" Target="../media/image11.wmf"/><Relationship Id="rId3" Type="http://schemas.openxmlformats.org/officeDocument/2006/relationships/image" Target="../media/image12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22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41.wmf"/><Relationship Id="rId18" Type="http://schemas.openxmlformats.org/officeDocument/2006/relationships/oleObject" Target="../embeddings/oleObject130.bin"/><Relationship Id="rId3" Type="http://schemas.openxmlformats.org/officeDocument/2006/relationships/oleObject" Target="../embeddings/oleObject123.bin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40.wmf"/><Relationship Id="rId5" Type="http://schemas.openxmlformats.org/officeDocument/2006/relationships/image" Target="../media/image145.png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44.wmf"/><Relationship Id="rId4" Type="http://schemas.openxmlformats.org/officeDocument/2006/relationships/image" Target="../media/image137.wmf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2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147.pn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4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42.wmf"/><Relationship Id="rId3" Type="http://schemas.openxmlformats.org/officeDocument/2006/relationships/image" Target="../media/image151.png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8.wmf"/><Relationship Id="rId11" Type="http://schemas.openxmlformats.org/officeDocument/2006/relationships/image" Target="../media/image145.png"/><Relationship Id="rId5" Type="http://schemas.openxmlformats.org/officeDocument/2006/relationships/oleObject" Target="../embeddings/oleObject134.bin"/><Relationship Id="rId15" Type="http://schemas.openxmlformats.org/officeDocument/2006/relationships/image" Target="../media/image144.wmf"/><Relationship Id="rId10" Type="http://schemas.openxmlformats.org/officeDocument/2006/relationships/image" Target="../media/image150.wmf"/><Relationship Id="rId4" Type="http://schemas.openxmlformats.org/officeDocument/2006/relationships/image" Target="../media/image147.png"/><Relationship Id="rId9" Type="http://schemas.openxmlformats.org/officeDocument/2006/relationships/oleObject" Target="../embeddings/oleObject136.bin"/><Relationship Id="rId14" Type="http://schemas.openxmlformats.org/officeDocument/2006/relationships/oleObject" Target="../embeddings/oleObject13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4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1.png"/><Relationship Id="rId11" Type="http://schemas.openxmlformats.org/officeDocument/2006/relationships/oleObject" Target="../embeddings/oleObject141.bin"/><Relationship Id="rId5" Type="http://schemas.openxmlformats.org/officeDocument/2006/relationships/image" Target="../media/image152.png"/><Relationship Id="rId15" Type="http://schemas.openxmlformats.org/officeDocument/2006/relationships/image" Target="../media/image134.jpeg"/><Relationship Id="rId10" Type="http://schemas.openxmlformats.org/officeDocument/2006/relationships/image" Target="../media/image144.wmf"/><Relationship Id="rId4" Type="http://schemas.openxmlformats.org/officeDocument/2006/relationships/image" Target="../media/image145.png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4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55.wmf"/><Relationship Id="rId18" Type="http://schemas.openxmlformats.org/officeDocument/2006/relationships/image" Target="../media/image156.wmf"/><Relationship Id="rId3" Type="http://schemas.openxmlformats.org/officeDocument/2006/relationships/image" Target="../media/image158.png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47.bin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20" Type="http://schemas.openxmlformats.org/officeDocument/2006/relationships/image" Target="../media/image157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54.wmf"/><Relationship Id="rId5" Type="http://schemas.openxmlformats.org/officeDocument/2006/relationships/image" Target="../media/image143.wmf"/><Relationship Id="rId15" Type="http://schemas.openxmlformats.org/officeDocument/2006/relationships/oleObject" Target="../embeddings/oleObject148.bin"/><Relationship Id="rId10" Type="http://schemas.openxmlformats.org/officeDocument/2006/relationships/oleObject" Target="../embeddings/oleObject146.bin"/><Relationship Id="rId19" Type="http://schemas.openxmlformats.org/officeDocument/2006/relationships/oleObject" Target="../embeddings/oleObject150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53.wmf"/><Relationship Id="rId14" Type="http://schemas.openxmlformats.org/officeDocument/2006/relationships/image" Target="../media/image15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image" Target="../media/image163.png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6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gif"/><Relationship Id="rId2" Type="http://schemas.openxmlformats.org/officeDocument/2006/relationships/image" Target="../media/image16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image" Target="../media/image12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5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72.wmf"/><Relationship Id="rId18" Type="http://schemas.openxmlformats.org/officeDocument/2006/relationships/oleObject" Target="../embeddings/oleObject162.bin"/><Relationship Id="rId3" Type="http://schemas.openxmlformats.org/officeDocument/2006/relationships/image" Target="../media/image176.png"/><Relationship Id="rId7" Type="http://schemas.openxmlformats.org/officeDocument/2006/relationships/image" Target="../media/image169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1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71.wmf"/><Relationship Id="rId5" Type="http://schemas.openxmlformats.org/officeDocument/2006/relationships/image" Target="../media/image168.wmf"/><Relationship Id="rId15" Type="http://schemas.openxmlformats.org/officeDocument/2006/relationships/image" Target="../media/image173.wmf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75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70.wmf"/><Relationship Id="rId14" Type="http://schemas.openxmlformats.org/officeDocument/2006/relationships/oleObject" Target="../embeddings/oleObject16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79.wmf"/><Relationship Id="rId3" Type="http://schemas.openxmlformats.org/officeDocument/2006/relationships/image" Target="../media/image176.png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78.wmf"/><Relationship Id="rId5" Type="http://schemas.openxmlformats.org/officeDocument/2006/relationships/image" Target="../media/image169.wmf"/><Relationship Id="rId15" Type="http://schemas.openxmlformats.org/officeDocument/2006/relationships/image" Target="../media/image180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6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85.wmf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167.png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2.wmf"/><Relationship Id="rId11" Type="http://schemas.openxmlformats.org/officeDocument/2006/relationships/image" Target="../media/image184.wmf"/><Relationship Id="rId5" Type="http://schemas.openxmlformats.org/officeDocument/2006/relationships/oleObject" Target="../embeddings/oleObject170.bin"/><Relationship Id="rId10" Type="http://schemas.openxmlformats.org/officeDocument/2006/relationships/oleObject" Target="../embeddings/oleObject172.bin"/><Relationship Id="rId4" Type="http://schemas.openxmlformats.org/officeDocument/2006/relationships/image" Target="../media/image181.wmf"/><Relationship Id="rId9" Type="http://schemas.openxmlformats.org/officeDocument/2006/relationships/image" Target="../media/image18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image" Target="../media/image18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0.bin"/><Relationship Id="rId10" Type="http://schemas.openxmlformats.org/officeDocument/2006/relationships/oleObject" Target="../embeddings/oleObject177.bin"/><Relationship Id="rId4" Type="http://schemas.openxmlformats.org/officeDocument/2006/relationships/image" Target="../media/image167.png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7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6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.png"/><Relationship Id="rId5" Type="http://schemas.openxmlformats.org/officeDocument/2006/relationships/image" Target="../media/image189.png"/><Relationship Id="rId10" Type="http://schemas.openxmlformats.org/officeDocument/2006/relationships/image" Target="../media/image186.wmf"/><Relationship Id="rId4" Type="http://schemas.openxmlformats.org/officeDocument/2006/relationships/image" Target="../media/image167.png"/><Relationship Id="rId9" Type="http://schemas.openxmlformats.org/officeDocument/2006/relationships/oleObject" Target="../embeddings/oleObject18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92.wmf"/><Relationship Id="rId3" Type="http://schemas.openxmlformats.org/officeDocument/2006/relationships/oleObject" Target="../embeddings/oleObject185.bin"/><Relationship Id="rId7" Type="http://schemas.openxmlformats.org/officeDocument/2006/relationships/image" Target="../media/image191.wmf"/><Relationship Id="rId12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86.wmf"/><Relationship Id="rId5" Type="http://schemas.openxmlformats.org/officeDocument/2006/relationships/image" Target="../media/image193.gif"/><Relationship Id="rId10" Type="http://schemas.openxmlformats.org/officeDocument/2006/relationships/oleObject" Target="../embeddings/oleObject188.bin"/><Relationship Id="rId4" Type="http://schemas.openxmlformats.org/officeDocument/2006/relationships/image" Target="../media/image190.wmf"/><Relationship Id="rId9" Type="http://schemas.openxmlformats.org/officeDocument/2006/relationships/image" Target="../media/image18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95.wmf"/><Relationship Id="rId3" Type="http://schemas.openxmlformats.org/officeDocument/2006/relationships/oleObject" Target="../embeddings/oleObject190.bin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94.bin"/><Relationship Id="rId17" Type="http://schemas.openxmlformats.org/officeDocument/2006/relationships/image" Target="../media/image1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6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94.wmf"/><Relationship Id="rId5" Type="http://schemas.openxmlformats.org/officeDocument/2006/relationships/image" Target="../media/image193.gif"/><Relationship Id="rId15" Type="http://schemas.openxmlformats.org/officeDocument/2006/relationships/image" Target="../media/image196.wmf"/><Relationship Id="rId10" Type="http://schemas.openxmlformats.org/officeDocument/2006/relationships/oleObject" Target="../embeddings/oleObject193.bin"/><Relationship Id="rId4" Type="http://schemas.openxmlformats.org/officeDocument/2006/relationships/image" Target="../media/image190.wmf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195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8.wmf"/><Relationship Id="rId26" Type="http://schemas.openxmlformats.org/officeDocument/2006/relationships/image" Target="../media/image28.wmf"/><Relationship Id="rId3" Type="http://schemas.openxmlformats.org/officeDocument/2006/relationships/image" Target="../media/image12.png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8.wmf"/><Relationship Id="rId32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22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4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29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98.bin"/><Relationship Id="rId4" Type="http://schemas.openxmlformats.org/officeDocument/2006/relationships/image" Target="../media/image20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19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5.png"/><Relationship Id="rId9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35.png"/><Relationship Id="rId21" Type="http://schemas.openxmlformats.org/officeDocument/2006/relationships/image" Target="../media/image45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Lecture 17</a:t>
            </a:r>
            <a:br>
              <a:rPr lang="en-US" altLang="zh-TW" dirty="0" smtClean="0"/>
            </a:br>
            <a:r>
              <a:rPr lang="en-US" altLang="zh-TW" dirty="0" smtClean="0"/>
              <a:t>AC</a:t>
            </a:r>
            <a:r>
              <a:rPr lang="zh-TW" altLang="en-US" dirty="0" smtClean="0"/>
              <a:t> </a:t>
            </a:r>
            <a:r>
              <a:rPr lang="en-US" altLang="zh-TW" dirty="0" smtClean="0"/>
              <a:t>Circuit Analysis (2)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Hung-yi Lee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2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4910734" y="4557585"/>
            <a:ext cx="2174058" cy="1753273"/>
            <a:chOff x="5030654" y="4557585"/>
            <a:chExt cx="2174058" cy="1753273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0654" y="4557585"/>
              <a:ext cx="2174058" cy="1753273"/>
            </a:xfrm>
            <a:prstGeom prst="rect">
              <a:avLst/>
            </a:prstGeom>
          </p:spPr>
        </p:pic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976968"/>
                </p:ext>
              </p:extLst>
            </p:nvPr>
          </p:nvGraphicFramePr>
          <p:xfrm>
            <a:off x="6303548" y="5315587"/>
            <a:ext cx="3349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3" name="方程式" r:id="rId4" imgW="203040" imgH="215640" progId="Equation.3">
                    <p:embed/>
                  </p:oleObj>
                </mc:Choice>
                <mc:Fallback>
                  <p:oleObj name="方程式" r:id="rId4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3548" y="5315587"/>
                          <a:ext cx="3349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Thevenin</a:t>
            </a:r>
            <a:r>
              <a:rPr lang="en-US" altLang="zh-TW" dirty="0"/>
              <a:t> &amp;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 steady state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205551" y="2910241"/>
            <a:ext cx="1924721" cy="2009775"/>
            <a:chOff x="2420855" y="2462749"/>
            <a:chExt cx="1924721" cy="200977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70926" y="2361476"/>
            <a:ext cx="16028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Thevenin</a:t>
            </a:r>
            <a:r>
              <a:rPr lang="zh-TW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Theorem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70926" y="5037975"/>
            <a:ext cx="1500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Norton</a:t>
            </a:r>
            <a:r>
              <a:rPr lang="zh-TW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Theorem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3130272" y="2910241"/>
            <a:ext cx="1291267" cy="73945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173078" y="4364965"/>
            <a:ext cx="1203984" cy="8042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4898531" y="1825625"/>
            <a:ext cx="2248118" cy="1937575"/>
            <a:chOff x="5030654" y="1690689"/>
            <a:chExt cx="2248118" cy="1937575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0654" y="1690689"/>
              <a:ext cx="2248118" cy="1937575"/>
            </a:xfrm>
            <a:prstGeom prst="rect">
              <a:avLst/>
            </a:prstGeom>
          </p:spPr>
        </p:pic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405696"/>
                </p:ext>
              </p:extLst>
            </p:nvPr>
          </p:nvGraphicFramePr>
          <p:xfrm>
            <a:off x="6017211" y="2022261"/>
            <a:ext cx="33496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34" name="方程式" r:id="rId8" imgW="203040" imgH="215640" progId="Equation.3">
                    <p:embed/>
                  </p:oleObj>
                </mc:Choice>
                <mc:Fallback>
                  <p:oleObj name="方程式" r:id="rId8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7211" y="2022261"/>
                          <a:ext cx="334963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2" name="直線單箭頭接點 21"/>
          <p:cNvCxnSpPr/>
          <p:nvPr/>
        </p:nvCxnSpPr>
        <p:spPr>
          <a:xfrm>
            <a:off x="5840705" y="3705635"/>
            <a:ext cx="0" cy="9283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65180"/>
              </p:ext>
            </p:extLst>
          </p:nvPr>
        </p:nvGraphicFramePr>
        <p:xfrm>
          <a:off x="4504388" y="2281267"/>
          <a:ext cx="458925" cy="51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" name="方程式" r:id="rId9" imgW="228600" imgH="253800" progId="Equation.3">
                  <p:embed/>
                </p:oleObj>
              </mc:Choice>
              <mc:Fallback>
                <p:oleObj name="方程式" r:id="rId9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388" y="2281267"/>
                        <a:ext cx="458925" cy="513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86641"/>
              </p:ext>
            </p:extLst>
          </p:nvPr>
        </p:nvGraphicFramePr>
        <p:xfrm>
          <a:off x="4568825" y="4859338"/>
          <a:ext cx="407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6" name="方程式" r:id="rId11" imgW="203040" imgH="253800" progId="Equation.3">
                  <p:embed/>
                </p:oleObj>
              </mc:Choice>
              <mc:Fallback>
                <p:oleObj name="方程式" r:id="rId1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859338"/>
                        <a:ext cx="407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22891"/>
              </p:ext>
            </p:extLst>
          </p:nvPr>
        </p:nvGraphicFramePr>
        <p:xfrm>
          <a:off x="4669102" y="3699498"/>
          <a:ext cx="11223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7" name="方程式" r:id="rId13" imgW="558720" imgH="469800" progId="Equation.3">
                  <p:embed/>
                </p:oleObj>
              </mc:Choice>
              <mc:Fallback>
                <p:oleObj name="方程式" r:id="rId13" imgW="558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102" y="3699498"/>
                        <a:ext cx="112236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1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Thevenin</a:t>
            </a:r>
            <a:r>
              <a:rPr lang="en-US" altLang="zh-TW" dirty="0"/>
              <a:t> &amp;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AC steady state</a:t>
            </a:r>
            <a:endParaRPr lang="zh-TW" altLang="en-US" dirty="0"/>
          </a:p>
          <a:p>
            <a:pPr lvl="1"/>
            <a:r>
              <a:rPr lang="en-US" altLang="zh-TW" dirty="0" smtClean="0"/>
              <a:t>Find the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parameters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11474" y="3536051"/>
            <a:ext cx="1924721" cy="2009775"/>
            <a:chOff x="2420855" y="2462749"/>
            <a:chExt cx="1924721" cy="20097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2517881" y="3882920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" name="方程式" r:id="rId4" imgW="139680" imgH="139680" progId="Equation.3">
                  <p:embed/>
                </p:oleObj>
              </mc:Choice>
              <mc:Fallback>
                <p:oleObj name="方程式" r:id="rId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81" y="3882920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512051" y="5035445"/>
          <a:ext cx="2889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" name="方程式" r:id="rId6" imgW="126720" imgH="75960" progId="Equation.3">
                  <p:embed/>
                </p:oleObj>
              </mc:Choice>
              <mc:Fallback>
                <p:oleObj name="方程式" r:id="rId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051" y="5035445"/>
                        <a:ext cx="28892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3699933" y="3513490"/>
            <a:ext cx="1924721" cy="2009775"/>
            <a:chOff x="2420855" y="2462749"/>
            <a:chExt cx="1924721" cy="200977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506414" y="3513490"/>
            <a:ext cx="1924721" cy="2009775"/>
            <a:chOff x="2420855" y="2462749"/>
            <a:chExt cx="1924721" cy="200977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8112821" y="3860359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" name="方程式" r:id="rId8" imgW="139680" imgH="139680" progId="Equation.3">
                  <p:embed/>
                </p:oleObj>
              </mc:Choice>
              <mc:Fallback>
                <p:oleObj name="方程式" r:id="rId8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821" y="3860359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8106991" y="5012884"/>
          <a:ext cx="2889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" name="方程式" r:id="rId10" imgW="126720" imgH="75960" progId="Equation.3">
                  <p:embed/>
                </p:oleObj>
              </mc:Choice>
              <mc:Fallback>
                <p:oleObj name="方程式" r:id="rId1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991" y="5012884"/>
                        <a:ext cx="28892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5453135" y="3717560"/>
            <a:ext cx="0" cy="161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578559" y="4336369"/>
            <a:ext cx="0" cy="4265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7927664" y="3568560"/>
            <a:ext cx="35865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16001"/>
              </p:ext>
            </p:extLst>
          </p:nvPr>
        </p:nvGraphicFramePr>
        <p:xfrm>
          <a:off x="6575425" y="5559425"/>
          <a:ext cx="11255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" name="方程式" r:id="rId12" imgW="495000" imgH="495000" progId="Equation.3">
                  <p:embed/>
                </p:oleObj>
              </mc:Choice>
              <mc:Fallback>
                <p:oleObj name="方程式" r:id="rId12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5559425"/>
                        <a:ext cx="112553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6452792" y="2760124"/>
            <a:ext cx="131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Suppress Sources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64626"/>
              </p:ext>
            </p:extLst>
          </p:nvPr>
        </p:nvGraphicFramePr>
        <p:xfrm>
          <a:off x="2497649" y="4335356"/>
          <a:ext cx="458925" cy="51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1" name="方程式" r:id="rId14" imgW="228600" imgH="253800" progId="Equation.3">
                  <p:embed/>
                </p:oleObj>
              </mc:Choice>
              <mc:Fallback>
                <p:oleObj name="方程式" r:id="rId1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649" y="4335356"/>
                        <a:ext cx="458925" cy="513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38430"/>
              </p:ext>
            </p:extLst>
          </p:nvPr>
        </p:nvGraphicFramePr>
        <p:xfrm>
          <a:off x="5663479" y="4269854"/>
          <a:ext cx="407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2" name="方程式" r:id="rId16" imgW="203040" imgH="253800" progId="Equation.3">
                  <p:embed/>
                </p:oleObj>
              </mc:Choice>
              <mc:Fallback>
                <p:oleObj name="方程式" r:id="rId1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479" y="4269854"/>
                        <a:ext cx="407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519124"/>
              </p:ext>
            </p:extLst>
          </p:nvPr>
        </p:nvGraphicFramePr>
        <p:xfrm>
          <a:off x="7996756" y="3040585"/>
          <a:ext cx="3063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" name="方程式" r:id="rId18" imgW="152280" imgH="253800" progId="Equation.3">
                  <p:embed/>
                </p:oleObj>
              </mc:Choice>
              <mc:Fallback>
                <p:oleObj name="方程式" r:id="rId18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756" y="3040585"/>
                        <a:ext cx="3063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30296"/>
              </p:ext>
            </p:extLst>
          </p:nvPr>
        </p:nvGraphicFramePr>
        <p:xfrm>
          <a:off x="8096204" y="4335356"/>
          <a:ext cx="3317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4" name="方程式" r:id="rId20" imgW="164880" imgH="253800" progId="Equation.3">
                  <p:embed/>
                </p:oleObj>
              </mc:Choice>
              <mc:Fallback>
                <p:oleObj name="方程式" r:id="rId20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04" y="4335356"/>
                        <a:ext cx="3317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7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32" y="2691606"/>
            <a:ext cx="2390775" cy="2619375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Obtain I</a:t>
            </a:r>
            <a:r>
              <a:rPr lang="en-US" altLang="zh-TW" baseline="-25000" dirty="0" smtClean="0"/>
              <a:t>o</a:t>
            </a:r>
            <a:r>
              <a:rPr lang="en-US" altLang="zh-TW" dirty="0" smtClean="0"/>
              <a:t> by Norton Theorem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- Norton Theorem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95" y="2640052"/>
            <a:ext cx="5263323" cy="2670929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44283"/>
              </p:ext>
            </p:extLst>
          </p:nvPr>
        </p:nvGraphicFramePr>
        <p:xfrm>
          <a:off x="7521393" y="3822698"/>
          <a:ext cx="334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方程式" r:id="rId5" imgW="203040" imgH="215640" progId="Equation.3">
                  <p:embed/>
                </p:oleObj>
              </mc:Choice>
              <mc:Fallback>
                <p:oleObj name="方程式" r:id="rId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393" y="3822698"/>
                        <a:ext cx="3349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65260"/>
              </p:ext>
            </p:extLst>
          </p:nvPr>
        </p:nvGraphicFramePr>
        <p:xfrm>
          <a:off x="5807046" y="3255390"/>
          <a:ext cx="407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方程式" r:id="rId7" imgW="203040" imgH="253800" progId="Equation.3">
                  <p:embed/>
                </p:oleObj>
              </mc:Choice>
              <mc:Fallback>
                <p:oleObj name="方程式" r:id="rId7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46" y="3255390"/>
                        <a:ext cx="407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3015455"/>
            <a:ext cx="914400" cy="1971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295" y="2640052"/>
            <a:ext cx="3962200" cy="2546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774" y="2661809"/>
            <a:ext cx="2148582" cy="2546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142022" y="3571254"/>
            <a:ext cx="516116" cy="72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-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Obtain I</a:t>
            </a:r>
            <a:r>
              <a:rPr lang="en-US" altLang="zh-TW" baseline="-25000" dirty="0"/>
              <a:t>o</a:t>
            </a:r>
            <a:r>
              <a:rPr lang="en-US" altLang="zh-TW" dirty="0"/>
              <a:t> by Norton </a:t>
            </a:r>
            <a:r>
              <a:rPr lang="en-US" altLang="zh-TW" dirty="0" smtClean="0"/>
              <a:t>Theorem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ind </a:t>
            </a:r>
            <a:r>
              <a:rPr lang="en-US" altLang="zh-TW" dirty="0" err="1" smtClean="0"/>
              <a:t>Z</a:t>
            </a:r>
            <a:r>
              <a:rPr lang="en-US" altLang="zh-TW" baseline="-25000" dirty="0" err="1" smtClean="0"/>
              <a:t>t</a:t>
            </a:r>
            <a:endParaRPr lang="zh-TW" altLang="en-US" baseline="-250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2" y="2960688"/>
            <a:ext cx="4514850" cy="2695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134" y="2870748"/>
            <a:ext cx="2754755" cy="294628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512039" y="3997430"/>
            <a:ext cx="1469035" cy="43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30512" y="4308475"/>
            <a:ext cx="131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Suppress Sources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2766"/>
              </p:ext>
            </p:extLst>
          </p:nvPr>
        </p:nvGraphicFramePr>
        <p:xfrm>
          <a:off x="7007512" y="5656263"/>
          <a:ext cx="95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方程式" r:id="rId5" imgW="419040" imgH="228600" progId="Equation.3">
                  <p:embed/>
                </p:oleObj>
              </mc:Choice>
              <mc:Fallback>
                <p:oleObj name="方程式" r:id="rId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12" y="5656263"/>
                        <a:ext cx="952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094720" y="5450517"/>
            <a:ext cx="349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Two-terminal Network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7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921895" y="2136426"/>
            <a:ext cx="7757578" cy="4631634"/>
            <a:chOff x="921895" y="2136426"/>
            <a:chExt cx="7757578" cy="463163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895" y="2136426"/>
              <a:ext cx="7757578" cy="4631634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3912869" y="6226689"/>
              <a:ext cx="349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Two-terminal Network</a:t>
              </a:r>
              <a:endParaRPr lang="zh-TW" altLang="en-US" sz="24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-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Obtain I</a:t>
            </a:r>
            <a:r>
              <a:rPr lang="en-US" altLang="zh-TW" baseline="-25000" dirty="0"/>
              <a:t>o</a:t>
            </a:r>
            <a:r>
              <a:rPr lang="en-US" altLang="zh-TW" dirty="0"/>
              <a:t> by Norton </a:t>
            </a:r>
            <a:r>
              <a:rPr lang="en-US" altLang="zh-TW" dirty="0" smtClean="0"/>
              <a:t>Theorem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dirty="0" smtClean="0"/>
              <a:t>ind </a:t>
            </a:r>
            <a:endParaRPr lang="zh-TW" altLang="en-US" baseline="-25000" dirty="0"/>
          </a:p>
          <a:p>
            <a:endParaRPr lang="zh-TW" alt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59354"/>
              </p:ext>
            </p:extLst>
          </p:nvPr>
        </p:nvGraphicFramePr>
        <p:xfrm>
          <a:off x="2050399" y="2237143"/>
          <a:ext cx="407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9" name="方程式" r:id="rId4" imgW="203040" imgH="253800" progId="Equation.3">
                  <p:embed/>
                </p:oleObj>
              </mc:Choice>
              <mc:Fallback>
                <p:oleObj name="方程式" r:id="rId4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399" y="2237143"/>
                        <a:ext cx="4079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接點 12"/>
          <p:cNvCxnSpPr/>
          <p:nvPr/>
        </p:nvCxnSpPr>
        <p:spPr>
          <a:xfrm>
            <a:off x="8349521" y="2751493"/>
            <a:ext cx="0" cy="3425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8512830" y="3957404"/>
            <a:ext cx="0" cy="899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468"/>
              </p:ext>
            </p:extLst>
          </p:nvPr>
        </p:nvGraphicFramePr>
        <p:xfrm>
          <a:off x="8592154" y="4075147"/>
          <a:ext cx="501254" cy="63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0" name="方程式" r:id="rId6" imgW="203040" imgH="253800" progId="Equation.3">
                  <p:embed/>
                </p:oleObj>
              </mc:Choice>
              <mc:Fallback>
                <p:oleObj name="方程式" r:id="rId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154" y="4075147"/>
                        <a:ext cx="501254" cy="63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98428"/>
              </p:ext>
            </p:extLst>
          </p:nvPr>
        </p:nvGraphicFramePr>
        <p:xfrm>
          <a:off x="6131838" y="1698487"/>
          <a:ext cx="17240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1" name="方程式" r:id="rId7" imgW="698400" imgH="253800" progId="Equation.3">
                  <p:embed/>
                </p:oleObj>
              </mc:Choice>
              <mc:Fallback>
                <p:oleObj name="方程式" r:id="rId7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838" y="1698487"/>
                        <a:ext cx="17240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454" y="4521211"/>
            <a:ext cx="2095500" cy="1514475"/>
          </a:xfrm>
          <a:prstGeom prst="rect">
            <a:avLst/>
          </a:prstGeom>
        </p:spPr>
      </p:pic>
      <p:sp>
        <p:nvSpPr>
          <p:cNvPr id="23" name="手繪多邊形 22"/>
          <p:cNvSpPr/>
          <p:nvPr/>
        </p:nvSpPr>
        <p:spPr>
          <a:xfrm>
            <a:off x="3072984" y="2833141"/>
            <a:ext cx="5066730" cy="3271014"/>
          </a:xfrm>
          <a:custGeom>
            <a:avLst/>
            <a:gdLst>
              <a:gd name="connsiteX0" fmla="*/ 2488367 w 5066730"/>
              <a:gd name="connsiteY0" fmla="*/ 1094282 h 3271014"/>
              <a:gd name="connsiteX1" fmla="*/ 1978701 w 5066730"/>
              <a:gd name="connsiteY1" fmla="*/ 1079292 h 3271014"/>
              <a:gd name="connsiteX2" fmla="*/ 1933731 w 5066730"/>
              <a:gd name="connsiteY2" fmla="*/ 1064302 h 3271014"/>
              <a:gd name="connsiteX3" fmla="*/ 779488 w 5066730"/>
              <a:gd name="connsiteY3" fmla="*/ 1079292 h 3271014"/>
              <a:gd name="connsiteX4" fmla="*/ 74950 w 5066730"/>
              <a:gd name="connsiteY4" fmla="*/ 1034321 h 3271014"/>
              <a:gd name="connsiteX5" fmla="*/ 59960 w 5066730"/>
              <a:gd name="connsiteY5" fmla="*/ 974361 h 3271014"/>
              <a:gd name="connsiteX6" fmla="*/ 44970 w 5066730"/>
              <a:gd name="connsiteY6" fmla="*/ 464695 h 3271014"/>
              <a:gd name="connsiteX7" fmla="*/ 29980 w 5066730"/>
              <a:gd name="connsiteY7" fmla="*/ 404734 h 3271014"/>
              <a:gd name="connsiteX8" fmla="*/ 0 w 5066730"/>
              <a:gd name="connsiteY8" fmla="*/ 269823 h 3271014"/>
              <a:gd name="connsiteX9" fmla="*/ 44970 w 5066730"/>
              <a:gd name="connsiteY9" fmla="*/ 134911 h 3271014"/>
              <a:gd name="connsiteX10" fmla="*/ 134911 w 5066730"/>
              <a:gd name="connsiteY10" fmla="*/ 119921 h 3271014"/>
              <a:gd name="connsiteX11" fmla="*/ 584616 w 5066730"/>
              <a:gd name="connsiteY11" fmla="*/ 74951 h 3271014"/>
              <a:gd name="connsiteX12" fmla="*/ 809468 w 5066730"/>
              <a:gd name="connsiteY12" fmla="*/ 59961 h 3271014"/>
              <a:gd name="connsiteX13" fmla="*/ 959370 w 5066730"/>
              <a:gd name="connsiteY13" fmla="*/ 29980 h 3271014"/>
              <a:gd name="connsiteX14" fmla="*/ 1079291 w 5066730"/>
              <a:gd name="connsiteY14" fmla="*/ 0 h 3271014"/>
              <a:gd name="connsiteX15" fmla="*/ 2128603 w 5066730"/>
              <a:gd name="connsiteY15" fmla="*/ 14990 h 3271014"/>
              <a:gd name="connsiteX16" fmla="*/ 2173573 w 5066730"/>
              <a:gd name="connsiteY16" fmla="*/ 29980 h 3271014"/>
              <a:gd name="connsiteX17" fmla="*/ 2548327 w 5066730"/>
              <a:gd name="connsiteY17" fmla="*/ 44970 h 3271014"/>
              <a:gd name="connsiteX18" fmla="*/ 3597639 w 5066730"/>
              <a:gd name="connsiteY18" fmla="*/ 74951 h 3271014"/>
              <a:gd name="connsiteX19" fmla="*/ 3927423 w 5066730"/>
              <a:gd name="connsiteY19" fmla="*/ 104931 h 3271014"/>
              <a:gd name="connsiteX20" fmla="*/ 4062334 w 5066730"/>
              <a:gd name="connsiteY20" fmla="*/ 119921 h 3271014"/>
              <a:gd name="connsiteX21" fmla="*/ 4946754 w 5066730"/>
              <a:gd name="connsiteY21" fmla="*/ 134911 h 3271014"/>
              <a:gd name="connsiteX22" fmla="*/ 4976734 w 5066730"/>
              <a:gd name="connsiteY22" fmla="*/ 164892 h 3271014"/>
              <a:gd name="connsiteX23" fmla="*/ 5036695 w 5066730"/>
              <a:gd name="connsiteY23" fmla="*/ 254833 h 3271014"/>
              <a:gd name="connsiteX24" fmla="*/ 5066675 w 5066730"/>
              <a:gd name="connsiteY24" fmla="*/ 374754 h 3271014"/>
              <a:gd name="connsiteX25" fmla="*/ 5036695 w 5066730"/>
              <a:gd name="connsiteY25" fmla="*/ 974361 h 3271014"/>
              <a:gd name="connsiteX26" fmla="*/ 5021705 w 5066730"/>
              <a:gd name="connsiteY26" fmla="*/ 1319134 h 3271014"/>
              <a:gd name="connsiteX27" fmla="*/ 5006714 w 5066730"/>
              <a:gd name="connsiteY27" fmla="*/ 1364105 h 3271014"/>
              <a:gd name="connsiteX28" fmla="*/ 4991724 w 5066730"/>
              <a:gd name="connsiteY28" fmla="*/ 1528997 h 3271014"/>
              <a:gd name="connsiteX29" fmla="*/ 4976734 w 5066730"/>
              <a:gd name="connsiteY29" fmla="*/ 1603948 h 3271014"/>
              <a:gd name="connsiteX30" fmla="*/ 4946754 w 5066730"/>
              <a:gd name="connsiteY30" fmla="*/ 1798820 h 3271014"/>
              <a:gd name="connsiteX31" fmla="*/ 4931764 w 5066730"/>
              <a:gd name="connsiteY31" fmla="*/ 2188564 h 3271014"/>
              <a:gd name="connsiteX32" fmla="*/ 4901783 w 5066730"/>
              <a:gd name="connsiteY32" fmla="*/ 2563318 h 3271014"/>
              <a:gd name="connsiteX33" fmla="*/ 4946754 w 5066730"/>
              <a:gd name="connsiteY33" fmla="*/ 2983043 h 3271014"/>
              <a:gd name="connsiteX34" fmla="*/ 4961744 w 5066730"/>
              <a:gd name="connsiteY34" fmla="*/ 3028013 h 3271014"/>
              <a:gd name="connsiteX35" fmla="*/ 4946754 w 5066730"/>
              <a:gd name="connsiteY35" fmla="*/ 3267856 h 3271014"/>
              <a:gd name="connsiteX36" fmla="*/ 4077324 w 5066730"/>
              <a:gd name="connsiteY36" fmla="*/ 3222885 h 3271014"/>
              <a:gd name="connsiteX37" fmla="*/ 3822491 w 5066730"/>
              <a:gd name="connsiteY37" fmla="*/ 3177915 h 3271014"/>
              <a:gd name="connsiteX38" fmla="*/ 3162924 w 5066730"/>
              <a:gd name="connsiteY38" fmla="*/ 3207895 h 3271014"/>
              <a:gd name="connsiteX39" fmla="*/ 3013023 w 5066730"/>
              <a:gd name="connsiteY39" fmla="*/ 3192905 h 3271014"/>
              <a:gd name="connsiteX40" fmla="*/ 2908091 w 5066730"/>
              <a:gd name="connsiteY40" fmla="*/ 3057993 h 3271014"/>
              <a:gd name="connsiteX41" fmla="*/ 2893101 w 5066730"/>
              <a:gd name="connsiteY41" fmla="*/ 2968052 h 3271014"/>
              <a:gd name="connsiteX42" fmla="*/ 2878111 w 5066730"/>
              <a:gd name="connsiteY42" fmla="*/ 2908092 h 3271014"/>
              <a:gd name="connsiteX43" fmla="*/ 2908091 w 5066730"/>
              <a:gd name="connsiteY43" fmla="*/ 2623279 h 3271014"/>
              <a:gd name="connsiteX44" fmla="*/ 2938072 w 5066730"/>
              <a:gd name="connsiteY44" fmla="*/ 2428407 h 3271014"/>
              <a:gd name="connsiteX45" fmla="*/ 2953062 w 5066730"/>
              <a:gd name="connsiteY45" fmla="*/ 1603948 h 3271014"/>
              <a:gd name="connsiteX46" fmla="*/ 2968052 w 5066730"/>
              <a:gd name="connsiteY46" fmla="*/ 1454046 h 3271014"/>
              <a:gd name="connsiteX47" fmla="*/ 2983042 w 5066730"/>
              <a:gd name="connsiteY47" fmla="*/ 1409075 h 3271014"/>
              <a:gd name="connsiteX48" fmla="*/ 2953062 w 5066730"/>
              <a:gd name="connsiteY48" fmla="*/ 1319134 h 3271014"/>
              <a:gd name="connsiteX49" fmla="*/ 2938072 w 5066730"/>
              <a:gd name="connsiteY49" fmla="*/ 1274164 h 3271014"/>
              <a:gd name="connsiteX50" fmla="*/ 2923082 w 5066730"/>
              <a:gd name="connsiteY50" fmla="*/ 1244184 h 32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66730" h="3271014">
                <a:moveTo>
                  <a:pt x="2488367" y="1094282"/>
                </a:moveTo>
                <a:cubicBezTo>
                  <a:pt x="2318478" y="1089285"/>
                  <a:pt x="2148415" y="1088466"/>
                  <a:pt x="1978701" y="1079292"/>
                </a:cubicBezTo>
                <a:cubicBezTo>
                  <a:pt x="1962923" y="1078439"/>
                  <a:pt x="1949532" y="1064302"/>
                  <a:pt x="1933731" y="1064302"/>
                </a:cubicBezTo>
                <a:cubicBezTo>
                  <a:pt x="1548951" y="1064302"/>
                  <a:pt x="1164236" y="1074295"/>
                  <a:pt x="779488" y="1079292"/>
                </a:cubicBezTo>
                <a:cubicBezTo>
                  <a:pt x="544642" y="1064302"/>
                  <a:pt x="307811" y="1068280"/>
                  <a:pt x="74950" y="1034321"/>
                </a:cubicBezTo>
                <a:cubicBezTo>
                  <a:pt x="54564" y="1031348"/>
                  <a:pt x="61043" y="994934"/>
                  <a:pt x="59960" y="974361"/>
                </a:cubicBezTo>
                <a:cubicBezTo>
                  <a:pt x="51027" y="804634"/>
                  <a:pt x="53903" y="634422"/>
                  <a:pt x="44970" y="464695"/>
                </a:cubicBezTo>
                <a:cubicBezTo>
                  <a:pt x="43887" y="444121"/>
                  <a:pt x="34449" y="424846"/>
                  <a:pt x="29980" y="404734"/>
                </a:cubicBezTo>
                <a:cubicBezTo>
                  <a:pt x="-8081" y="233459"/>
                  <a:pt x="36558" y="416056"/>
                  <a:pt x="0" y="269823"/>
                </a:cubicBezTo>
                <a:cubicBezTo>
                  <a:pt x="3584" y="248317"/>
                  <a:pt x="6647" y="154073"/>
                  <a:pt x="44970" y="134911"/>
                </a:cubicBezTo>
                <a:cubicBezTo>
                  <a:pt x="72155" y="121318"/>
                  <a:pt x="104931" y="124918"/>
                  <a:pt x="134911" y="119921"/>
                </a:cubicBezTo>
                <a:cubicBezTo>
                  <a:pt x="293177" y="14413"/>
                  <a:pt x="154652" y="95425"/>
                  <a:pt x="584616" y="74951"/>
                </a:cubicBezTo>
                <a:cubicBezTo>
                  <a:pt x="659648" y="71378"/>
                  <a:pt x="734517" y="64958"/>
                  <a:pt x="809468" y="59961"/>
                </a:cubicBezTo>
                <a:cubicBezTo>
                  <a:pt x="1011955" y="31033"/>
                  <a:pt x="844249" y="61376"/>
                  <a:pt x="959370" y="29980"/>
                </a:cubicBezTo>
                <a:cubicBezTo>
                  <a:pt x="999122" y="19139"/>
                  <a:pt x="1079291" y="0"/>
                  <a:pt x="1079291" y="0"/>
                </a:cubicBezTo>
                <a:lnTo>
                  <a:pt x="2128603" y="14990"/>
                </a:lnTo>
                <a:cubicBezTo>
                  <a:pt x="2144398" y="15423"/>
                  <a:pt x="2157812" y="28854"/>
                  <a:pt x="2173573" y="29980"/>
                </a:cubicBezTo>
                <a:cubicBezTo>
                  <a:pt x="2298273" y="38887"/>
                  <a:pt x="2423409" y="39973"/>
                  <a:pt x="2548327" y="44970"/>
                </a:cubicBezTo>
                <a:cubicBezTo>
                  <a:pt x="2950843" y="125478"/>
                  <a:pt x="2482446" y="36497"/>
                  <a:pt x="3597639" y="74951"/>
                </a:cubicBezTo>
                <a:cubicBezTo>
                  <a:pt x="3707955" y="78755"/>
                  <a:pt x="3817555" y="94299"/>
                  <a:pt x="3927423" y="104931"/>
                </a:cubicBezTo>
                <a:cubicBezTo>
                  <a:pt x="3972460" y="109289"/>
                  <a:pt x="4017106" y="118591"/>
                  <a:pt x="4062334" y="119921"/>
                </a:cubicBezTo>
                <a:cubicBezTo>
                  <a:pt x="4357056" y="128589"/>
                  <a:pt x="4651947" y="129914"/>
                  <a:pt x="4946754" y="134911"/>
                </a:cubicBezTo>
                <a:cubicBezTo>
                  <a:pt x="4956747" y="144905"/>
                  <a:pt x="4968254" y="153586"/>
                  <a:pt x="4976734" y="164892"/>
                </a:cubicBezTo>
                <a:cubicBezTo>
                  <a:pt x="4998353" y="193718"/>
                  <a:pt x="5036695" y="254833"/>
                  <a:pt x="5036695" y="254833"/>
                </a:cubicBezTo>
                <a:cubicBezTo>
                  <a:pt x="5046688" y="294807"/>
                  <a:pt x="5067962" y="333570"/>
                  <a:pt x="5066675" y="374754"/>
                </a:cubicBezTo>
                <a:cubicBezTo>
                  <a:pt x="5050427" y="894704"/>
                  <a:pt x="5071527" y="695701"/>
                  <a:pt x="5036695" y="974361"/>
                </a:cubicBezTo>
                <a:cubicBezTo>
                  <a:pt x="5031698" y="1089285"/>
                  <a:pt x="5030528" y="1204440"/>
                  <a:pt x="5021705" y="1319134"/>
                </a:cubicBezTo>
                <a:cubicBezTo>
                  <a:pt x="5020493" y="1334889"/>
                  <a:pt x="5008949" y="1348463"/>
                  <a:pt x="5006714" y="1364105"/>
                </a:cubicBezTo>
                <a:cubicBezTo>
                  <a:pt x="4998909" y="1418741"/>
                  <a:pt x="4998569" y="1474233"/>
                  <a:pt x="4991724" y="1528997"/>
                </a:cubicBezTo>
                <a:cubicBezTo>
                  <a:pt x="4988564" y="1554279"/>
                  <a:pt x="4980101" y="1578693"/>
                  <a:pt x="4976734" y="1603948"/>
                </a:cubicBezTo>
                <a:cubicBezTo>
                  <a:pt x="4950970" y="1797176"/>
                  <a:pt x="4980519" y="1697524"/>
                  <a:pt x="4946754" y="1798820"/>
                </a:cubicBezTo>
                <a:cubicBezTo>
                  <a:pt x="4941757" y="1928735"/>
                  <a:pt x="4939399" y="2058778"/>
                  <a:pt x="4931764" y="2188564"/>
                </a:cubicBezTo>
                <a:cubicBezTo>
                  <a:pt x="4924405" y="2313665"/>
                  <a:pt x="4901783" y="2563318"/>
                  <a:pt x="4901783" y="2563318"/>
                </a:cubicBezTo>
                <a:cubicBezTo>
                  <a:pt x="4907444" y="2653890"/>
                  <a:pt x="4913561" y="2883464"/>
                  <a:pt x="4946754" y="2983043"/>
                </a:cubicBezTo>
                <a:lnTo>
                  <a:pt x="4961744" y="3028013"/>
                </a:lnTo>
                <a:cubicBezTo>
                  <a:pt x="4956747" y="3107961"/>
                  <a:pt x="5023242" y="3244060"/>
                  <a:pt x="4946754" y="3267856"/>
                </a:cubicBezTo>
                <a:cubicBezTo>
                  <a:pt x="4897216" y="3283268"/>
                  <a:pt x="4289991" y="3238075"/>
                  <a:pt x="4077324" y="3222885"/>
                </a:cubicBezTo>
                <a:cubicBezTo>
                  <a:pt x="3892777" y="3185976"/>
                  <a:pt x="3977867" y="3200111"/>
                  <a:pt x="3822491" y="3177915"/>
                </a:cubicBezTo>
                <a:cubicBezTo>
                  <a:pt x="3627249" y="3189400"/>
                  <a:pt x="3344321" y="3207895"/>
                  <a:pt x="3162924" y="3207895"/>
                </a:cubicBezTo>
                <a:cubicBezTo>
                  <a:pt x="3112708" y="3207895"/>
                  <a:pt x="3062990" y="3197902"/>
                  <a:pt x="3013023" y="3192905"/>
                </a:cubicBezTo>
                <a:cubicBezTo>
                  <a:pt x="2911909" y="3091791"/>
                  <a:pt x="2936490" y="3143187"/>
                  <a:pt x="2908091" y="3057993"/>
                </a:cubicBezTo>
                <a:cubicBezTo>
                  <a:pt x="2903094" y="3028013"/>
                  <a:pt x="2899062" y="2997856"/>
                  <a:pt x="2893101" y="2968052"/>
                </a:cubicBezTo>
                <a:cubicBezTo>
                  <a:pt x="2889061" y="2947850"/>
                  <a:pt x="2878111" y="2928694"/>
                  <a:pt x="2878111" y="2908092"/>
                </a:cubicBezTo>
                <a:cubicBezTo>
                  <a:pt x="2878111" y="2632217"/>
                  <a:pt x="2885452" y="2781749"/>
                  <a:pt x="2908091" y="2623279"/>
                </a:cubicBezTo>
                <a:cubicBezTo>
                  <a:pt x="2936867" y="2421852"/>
                  <a:pt x="2906867" y="2553226"/>
                  <a:pt x="2938072" y="2428407"/>
                </a:cubicBezTo>
                <a:cubicBezTo>
                  <a:pt x="2943069" y="2153587"/>
                  <a:pt x="2944609" y="1878683"/>
                  <a:pt x="2953062" y="1603948"/>
                </a:cubicBezTo>
                <a:cubicBezTo>
                  <a:pt x="2954606" y="1553755"/>
                  <a:pt x="2960416" y="1503679"/>
                  <a:pt x="2968052" y="1454046"/>
                </a:cubicBezTo>
                <a:cubicBezTo>
                  <a:pt x="2970455" y="1438429"/>
                  <a:pt x="2978045" y="1424065"/>
                  <a:pt x="2983042" y="1409075"/>
                </a:cubicBezTo>
                <a:lnTo>
                  <a:pt x="2953062" y="1319134"/>
                </a:lnTo>
                <a:cubicBezTo>
                  <a:pt x="2948065" y="1304144"/>
                  <a:pt x="2945138" y="1288297"/>
                  <a:pt x="2938072" y="1274164"/>
                </a:cubicBezTo>
                <a:lnTo>
                  <a:pt x="2923082" y="1244184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57259"/>
              </p:ext>
            </p:extLst>
          </p:nvPr>
        </p:nvGraphicFramePr>
        <p:xfrm>
          <a:off x="4168085" y="4953062"/>
          <a:ext cx="3762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2" name="方程式" r:id="rId10" imgW="152280" imgH="253800" progId="Equation.3">
                  <p:embed/>
                </p:oleObj>
              </mc:Choice>
              <mc:Fallback>
                <p:oleObj name="方程式" r:id="rId10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85" y="4953062"/>
                        <a:ext cx="3762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4633"/>
              </p:ext>
            </p:extLst>
          </p:nvPr>
        </p:nvGraphicFramePr>
        <p:xfrm>
          <a:off x="7627938" y="4090988"/>
          <a:ext cx="4079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3" name="方程式" r:id="rId12" imgW="164880" imgH="253800" progId="Equation.3">
                  <p:embed/>
                </p:oleObj>
              </mc:Choice>
              <mc:Fallback>
                <p:oleObj name="方程式" r:id="rId12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4090988"/>
                        <a:ext cx="4079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8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32" y="2691606"/>
            <a:ext cx="2390775" cy="2619375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9675054" cy="8634211"/>
          </a:xfrm>
        </p:spPr>
        <p:txBody>
          <a:bodyPr/>
          <a:lstStyle/>
          <a:p>
            <a:r>
              <a:rPr lang="en-US" altLang="zh-TW" dirty="0" smtClean="0"/>
              <a:t>Obtain I</a:t>
            </a:r>
            <a:r>
              <a:rPr lang="en-US" altLang="zh-TW" baseline="-25000" dirty="0" smtClean="0"/>
              <a:t>o</a:t>
            </a:r>
            <a:r>
              <a:rPr lang="en-US" altLang="zh-TW" dirty="0" smtClean="0"/>
              <a:t> by Norton Theorem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- Norton Theorem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95" y="2640052"/>
            <a:ext cx="5263323" cy="2670929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11910"/>
              </p:ext>
            </p:extLst>
          </p:nvPr>
        </p:nvGraphicFramePr>
        <p:xfrm>
          <a:off x="7525949" y="3327392"/>
          <a:ext cx="256689" cy="39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8" name="方程式" r:id="rId6" imgW="114120" imgH="177480" progId="Equation.3">
                  <p:embed/>
                </p:oleObj>
              </mc:Choice>
              <mc:Fallback>
                <p:oleObj name="方程式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949" y="3327392"/>
                        <a:ext cx="256689" cy="39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7695"/>
              </p:ext>
            </p:extLst>
          </p:nvPr>
        </p:nvGraphicFramePr>
        <p:xfrm>
          <a:off x="6232950" y="3358232"/>
          <a:ext cx="7905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9" name="方程式" r:id="rId8" imgW="393480" imgH="203040" progId="Equation.3">
                  <p:embed/>
                </p:oleObj>
              </mc:Choice>
              <mc:Fallback>
                <p:oleObj name="方程式" r:id="rId8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950" y="3358232"/>
                        <a:ext cx="7905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600" y="3015455"/>
            <a:ext cx="914400" cy="1971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295" y="2640052"/>
            <a:ext cx="3962200" cy="2546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774" y="2661809"/>
            <a:ext cx="2148582" cy="25465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142022" y="3571254"/>
            <a:ext cx="516116" cy="72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47807"/>
              </p:ext>
            </p:extLst>
          </p:nvPr>
        </p:nvGraphicFramePr>
        <p:xfrm>
          <a:off x="2095500" y="5540375"/>
          <a:ext cx="32115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0" name="方程式" r:id="rId11" imgW="1600200" imgH="419040" progId="Equation.3">
                  <p:embed/>
                </p:oleObj>
              </mc:Choice>
              <mc:Fallback>
                <p:oleObj name="方程式" r:id="rId11" imgW="1600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540375"/>
                        <a:ext cx="32115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4149"/>
              </p:ext>
            </p:extLst>
          </p:nvPr>
        </p:nvGraphicFramePr>
        <p:xfrm>
          <a:off x="5323670" y="5714229"/>
          <a:ext cx="2272730" cy="47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" name="方程式" r:id="rId13" imgW="990360" imgH="203040" progId="Equation.3">
                  <p:embed/>
                </p:oleObj>
              </mc:Choice>
              <mc:Fallback>
                <p:oleObj name="方程式" r:id="rId13" imgW="990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70" y="5714229"/>
                        <a:ext cx="2272730" cy="47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9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09165"/>
            <a:ext cx="9024079" cy="23876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>Superposition</a:t>
            </a:r>
            <a:br>
              <a:rPr lang="en-US" altLang="zh-TW" sz="5400" dirty="0" smtClean="0"/>
            </a:br>
            <a:r>
              <a:rPr lang="en-US" altLang="zh-TW" sz="5400" dirty="0" smtClean="0"/>
              <a:t>for </a:t>
            </a:r>
            <a:r>
              <a:rPr lang="en-US" altLang="zh-TW" sz="5400" dirty="0"/>
              <a:t>AC Steady State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66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Superposition – Example 6.17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44560" y="2661690"/>
            <a:ext cx="7659586" cy="1771717"/>
            <a:chOff x="628650" y="2576268"/>
            <a:chExt cx="7659586" cy="177171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2576268"/>
              <a:ext cx="6252446" cy="1771717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074279" y="3231293"/>
              <a:ext cx="121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Find </a:t>
              </a:r>
              <a:r>
                <a:rPr lang="en-US" altLang="zh-TW" sz="2400" dirty="0" err="1" smtClean="0"/>
                <a:t>v</a:t>
              </a:r>
              <a:r>
                <a:rPr lang="en-US" altLang="zh-TW" sz="2400" baseline="-25000" dirty="0" err="1" smtClean="0"/>
                <a:t>c</a:t>
              </a:r>
              <a:endParaRPr lang="zh-TW" altLang="en-US" sz="2400" baseline="-25000" dirty="0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1468134" y="5660275"/>
            <a:ext cx="449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However, what is the value of </a:t>
            </a:r>
            <a:r>
              <a:rPr lang="el-GR" altLang="zh-TW" sz="2400" dirty="0" smtClean="0"/>
              <a:t>ω</a:t>
            </a:r>
            <a:r>
              <a:rPr lang="en-US" altLang="zh-TW" sz="2400" dirty="0" smtClean="0"/>
              <a:t>?  </a:t>
            </a:r>
            <a:endParaRPr lang="zh-TW" altLang="en-US" sz="2400" baseline="-250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714683" y="4612371"/>
          <a:ext cx="113506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方程式" r:id="rId4" imgW="685800" imgH="419040" progId="Equation.3">
                  <p:embed/>
                </p:oleObj>
              </mc:Choice>
              <mc:Fallback>
                <p:oleObj name="方程式" r:id="rId4" imgW="68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683" y="4612371"/>
                        <a:ext cx="113506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035881" y="2022030"/>
          <a:ext cx="1188389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方程式" r:id="rId6" imgW="647640" imgH="215640" progId="Equation.3">
                  <p:embed/>
                </p:oleObj>
              </mc:Choice>
              <mc:Fallback>
                <p:oleObj name="方程式" r:id="rId6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881" y="2022030"/>
                        <a:ext cx="1188389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03395"/>
              </p:ext>
            </p:extLst>
          </p:nvPr>
        </p:nvGraphicFramePr>
        <p:xfrm>
          <a:off x="5871079" y="5697790"/>
          <a:ext cx="1763576" cy="38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方程式" r:id="rId8" imgW="927000" imgH="203040" progId="Equation.3">
                  <p:embed/>
                </p:oleObj>
              </mc:Choice>
              <mc:Fallback>
                <p:oleObj name="方程式" r:id="rId8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079" y="5697790"/>
                        <a:ext cx="1763576" cy="38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單箭頭接點 11"/>
          <p:cNvCxnSpPr/>
          <p:nvPr/>
        </p:nvCxnSpPr>
        <p:spPr>
          <a:xfrm>
            <a:off x="3438659" y="3606085"/>
            <a:ext cx="412124" cy="11097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794715" y="2379217"/>
            <a:ext cx="334851" cy="3313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Superposition – Example 6.17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66" y="1561531"/>
            <a:ext cx="6252446" cy="177171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0920" y="3270271"/>
            <a:ext cx="375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Superposition Principle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89" y="4301360"/>
            <a:ext cx="4114800" cy="16859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53735"/>
            <a:ext cx="4486275" cy="1733550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7708"/>
              </p:ext>
            </p:extLst>
          </p:nvPr>
        </p:nvGraphicFramePr>
        <p:xfrm>
          <a:off x="2260639" y="4994275"/>
          <a:ext cx="4191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方程式" r:id="rId6" imgW="253800" imgH="228600" progId="Equation.3">
                  <p:embed/>
                </p:oleObj>
              </mc:Choice>
              <mc:Fallback>
                <p:oleObj name="方程式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39" y="4994275"/>
                        <a:ext cx="4191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695016"/>
              </p:ext>
            </p:extLst>
          </p:nvPr>
        </p:nvGraphicFramePr>
        <p:xfrm>
          <a:off x="5575300" y="4994275"/>
          <a:ext cx="460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方程式" r:id="rId8" imgW="279360" imgH="228600" progId="Equation.3">
                  <p:embed/>
                </p:oleObj>
              </mc:Choice>
              <mc:Fallback>
                <p:oleObj name="方程式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994275"/>
                        <a:ext cx="460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36842"/>
              </p:ext>
            </p:extLst>
          </p:nvPr>
        </p:nvGraphicFramePr>
        <p:xfrm>
          <a:off x="3380598" y="6103125"/>
          <a:ext cx="2382804" cy="57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方程式" r:id="rId10" imgW="952200" imgH="228600" progId="Equation.3">
                  <p:embed/>
                </p:oleObj>
              </mc:Choice>
              <mc:Fallback>
                <p:oleObj name="方程式" r:id="rId10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598" y="6103125"/>
                        <a:ext cx="2382804" cy="57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右大括弧 13"/>
          <p:cNvSpPr/>
          <p:nvPr/>
        </p:nvSpPr>
        <p:spPr>
          <a:xfrm rot="16200000">
            <a:off x="4206812" y="193022"/>
            <a:ext cx="998421" cy="7407770"/>
          </a:xfrm>
          <a:prstGeom prst="rightBrace">
            <a:avLst>
              <a:gd name="adj1" fmla="val 11410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Superposition – Example 6.17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4" y="4189894"/>
            <a:ext cx="3966693" cy="18111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86863"/>
            <a:ext cx="4353932" cy="1840776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37560"/>
              </p:ext>
            </p:extLst>
          </p:nvPr>
        </p:nvGraphicFramePr>
        <p:xfrm>
          <a:off x="3345075" y="1406091"/>
          <a:ext cx="2273544" cy="5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方程式" r:id="rId5" imgW="888840" imgH="228600" progId="Equation.3">
                  <p:embed/>
                </p:oleObj>
              </mc:Choice>
              <mc:Fallback>
                <p:oleObj name="方程式" r:id="rId5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075" y="1406091"/>
                        <a:ext cx="2273544" cy="58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46" y="2069626"/>
            <a:ext cx="4114800" cy="16859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657" y="2022001"/>
            <a:ext cx="4486275" cy="1733550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2408349" y="3755551"/>
            <a:ext cx="476519" cy="434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6246253" y="3755551"/>
            <a:ext cx="476519" cy="434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370770" y="6173750"/>
            <a:ext cx="66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The same element has different impedances.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113850" y="2749664"/>
          <a:ext cx="3778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方程式" r:id="rId9" imgW="228600" imgH="228600" progId="Equation.3">
                  <p:embed/>
                </p:oleObj>
              </mc:Choice>
              <mc:Fallback>
                <p:oleObj name="方程式" r:id="rId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850" y="2749664"/>
                        <a:ext cx="3778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438037" y="2750278"/>
          <a:ext cx="3984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方程式" r:id="rId11" imgW="241200" imgH="228600" progId="Equation.3">
                  <p:embed/>
                </p:oleObj>
              </mc:Choice>
              <mc:Fallback>
                <p:oleObj name="方程式" r:id="rId1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037" y="2750278"/>
                        <a:ext cx="3984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0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 Circuit Analysis as Resistive Circuits</a:t>
            </a:r>
          </a:p>
          <a:p>
            <a:pPr lvl="1"/>
            <a:r>
              <a:rPr lang="en-US" altLang="zh-TW" sz="2800" dirty="0" smtClean="0"/>
              <a:t>Chapter 6.3, </a:t>
            </a:r>
            <a:r>
              <a:rPr lang="en-US" altLang="zh-TW" sz="2800" dirty="0"/>
              <a:t>Chapter </a:t>
            </a:r>
            <a:r>
              <a:rPr lang="en-US" altLang="zh-TW" sz="2800" dirty="0" smtClean="0"/>
              <a:t>6.5 (</a:t>
            </a:r>
            <a:r>
              <a:rPr lang="en-US" altLang="zh-TW" sz="2800" dirty="0"/>
              <a:t>out of the scope)</a:t>
            </a:r>
          </a:p>
          <a:p>
            <a:r>
              <a:rPr lang="en-US" altLang="zh-TW" dirty="0" smtClean="0"/>
              <a:t>Fourier Series for Circuit Analysis</a:t>
            </a:r>
          </a:p>
          <a:p>
            <a:r>
              <a:rPr lang="en-US" altLang="zh-TW" dirty="0"/>
              <a:t>Resonance </a:t>
            </a:r>
          </a:p>
          <a:p>
            <a:pPr lvl="1"/>
            <a:r>
              <a:rPr lang="en-US" altLang="zh-TW" sz="2800" dirty="0"/>
              <a:t>Chapter 6.4 (out of the scope</a:t>
            </a:r>
            <a:r>
              <a:rPr lang="en-US" altLang="zh-TW" sz="2800" dirty="0" smtClean="0"/>
              <a:t>)</a:t>
            </a:r>
          </a:p>
          <a:p>
            <a:r>
              <a:rPr lang="en-US" altLang="zh-TW" dirty="0" smtClean="0"/>
              <a:t>Oscillator</a:t>
            </a:r>
          </a:p>
          <a:p>
            <a:pPr lvl="1"/>
            <a:r>
              <a:rPr lang="en-US" altLang="zh-TW" sz="2800" dirty="0"/>
              <a:t>Example 9.7 and 6.10</a:t>
            </a:r>
            <a:endParaRPr lang="en-US" altLang="zh-TW" sz="2800" dirty="0" smtClean="0"/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10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 Superposition – Example 6.17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1" y="1793720"/>
            <a:ext cx="3966693" cy="18111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727" y="1690689"/>
            <a:ext cx="4353932" cy="1840776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40467"/>
              </p:ext>
            </p:extLst>
          </p:nvPr>
        </p:nvGraphicFramePr>
        <p:xfrm>
          <a:off x="646331" y="6025127"/>
          <a:ext cx="3549791" cy="44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方程式" r:id="rId5" imgW="1942920" imgH="241200" progId="Equation.3">
                  <p:embed/>
                </p:oleObj>
              </mc:Choice>
              <mc:Fallback>
                <p:oleObj name="方程式" r:id="rId5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31" y="6025127"/>
                        <a:ext cx="3549791" cy="44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34876"/>
              </p:ext>
            </p:extLst>
          </p:nvPr>
        </p:nvGraphicFramePr>
        <p:xfrm>
          <a:off x="2570887" y="3798738"/>
          <a:ext cx="10493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方程式" r:id="rId7" imgW="634680" imgH="419040" progId="Equation.3">
                  <p:embed/>
                </p:oleObj>
              </mc:Choice>
              <mc:Fallback>
                <p:oleObj name="方程式" r:id="rId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887" y="3798738"/>
                        <a:ext cx="10493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4374"/>
              </p:ext>
            </p:extLst>
          </p:nvPr>
        </p:nvGraphicFramePr>
        <p:xfrm>
          <a:off x="3657731" y="3811100"/>
          <a:ext cx="8810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4" name="方程式" r:id="rId9" imgW="533160" imgH="419040" progId="Equation.3">
                  <p:embed/>
                </p:oleObj>
              </mc:Choice>
              <mc:Fallback>
                <p:oleObj name="方程式" r:id="rId9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731" y="3811100"/>
                        <a:ext cx="8810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66648"/>
              </p:ext>
            </p:extLst>
          </p:nvPr>
        </p:nvGraphicFramePr>
        <p:xfrm>
          <a:off x="437881" y="4460067"/>
          <a:ext cx="230663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5" name="方程式" r:id="rId11" imgW="1396800" imgH="812520" progId="Equation.3">
                  <p:embed/>
                </p:oleObj>
              </mc:Choice>
              <mc:Fallback>
                <p:oleObj name="方程式" r:id="rId11" imgW="13968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1" y="4460067"/>
                        <a:ext cx="230663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45382"/>
              </p:ext>
            </p:extLst>
          </p:nvPr>
        </p:nvGraphicFramePr>
        <p:xfrm>
          <a:off x="2798893" y="4908113"/>
          <a:ext cx="1739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6" name="方程式" r:id="rId13" imgW="1054080" imgH="203040" progId="Equation.3">
                  <p:embed/>
                </p:oleObj>
              </mc:Choice>
              <mc:Fallback>
                <p:oleObj name="方程式" r:id="rId13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893" y="4908113"/>
                        <a:ext cx="1739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45595"/>
              </p:ext>
            </p:extLst>
          </p:nvPr>
        </p:nvGraphicFramePr>
        <p:xfrm>
          <a:off x="4979900" y="6259380"/>
          <a:ext cx="3639328" cy="46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方程式" r:id="rId15" imgW="1904760" imgH="241200" progId="Equation.3">
                  <p:embed/>
                </p:oleObj>
              </mc:Choice>
              <mc:Fallback>
                <p:oleObj name="方程式" r:id="rId15" imgW="1904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00" y="6259380"/>
                        <a:ext cx="3639328" cy="461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97257"/>
              </p:ext>
            </p:extLst>
          </p:nvPr>
        </p:nvGraphicFramePr>
        <p:xfrm>
          <a:off x="4948149" y="3764742"/>
          <a:ext cx="27495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方程式" r:id="rId17" imgW="1663560" imgH="419040" progId="Equation.3">
                  <p:embed/>
                </p:oleObj>
              </mc:Choice>
              <mc:Fallback>
                <p:oleObj name="方程式" r:id="rId17" imgW="1663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149" y="3764742"/>
                        <a:ext cx="27495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86818"/>
              </p:ext>
            </p:extLst>
          </p:nvPr>
        </p:nvGraphicFramePr>
        <p:xfrm>
          <a:off x="8178734" y="3219536"/>
          <a:ext cx="6699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方程式" r:id="rId19" imgW="406080" imgH="203040" progId="Equation.3">
                  <p:embed/>
                </p:oleObj>
              </mc:Choice>
              <mc:Fallback>
                <p:oleObj name="方程式" r:id="rId19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734" y="3219536"/>
                        <a:ext cx="6699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93045"/>
              </p:ext>
            </p:extLst>
          </p:nvPr>
        </p:nvGraphicFramePr>
        <p:xfrm>
          <a:off x="4979900" y="4591407"/>
          <a:ext cx="20955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0" name="方程式" r:id="rId21" imgW="1269720" imgH="583920" progId="Equation.3">
                  <p:embed/>
                </p:oleObj>
              </mc:Choice>
              <mc:Fallback>
                <p:oleObj name="方程式" r:id="rId21" imgW="12697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00" y="4591407"/>
                        <a:ext cx="20955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74435"/>
              </p:ext>
            </p:extLst>
          </p:nvPr>
        </p:nvGraphicFramePr>
        <p:xfrm>
          <a:off x="4979900" y="5561369"/>
          <a:ext cx="34782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1" name="方程式" r:id="rId23" imgW="2108160" imgH="393480" progId="Equation.3">
                  <p:embed/>
                </p:oleObj>
              </mc:Choice>
              <mc:Fallback>
                <p:oleObj name="方程式" r:id="rId23" imgW="2108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00" y="5561369"/>
                        <a:ext cx="34782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7383374" y="1565809"/>
          <a:ext cx="3143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2" name="方程式" r:id="rId25" imgW="190440" imgH="203040" progId="Equation.3">
                  <p:embed/>
                </p:oleObj>
              </mc:Choice>
              <mc:Fallback>
                <p:oleObj name="方程式" r:id="rId25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374" y="1565809"/>
                        <a:ext cx="3143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單箭頭接點 22"/>
          <p:cNvCxnSpPr/>
          <p:nvPr/>
        </p:nvCxnSpPr>
        <p:spPr>
          <a:xfrm flipH="1">
            <a:off x="7077076" y="1885950"/>
            <a:ext cx="7762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右大括弧 2"/>
          <p:cNvSpPr/>
          <p:nvPr/>
        </p:nvSpPr>
        <p:spPr>
          <a:xfrm rot="5400000" flipV="1">
            <a:off x="3077907" y="2856927"/>
            <a:ext cx="185927" cy="1426449"/>
          </a:xfrm>
          <a:prstGeom prst="rightBrace">
            <a:avLst>
              <a:gd name="adj1" fmla="val 1568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大括弧 19"/>
          <p:cNvSpPr/>
          <p:nvPr/>
        </p:nvSpPr>
        <p:spPr>
          <a:xfrm rot="5400000" flipV="1">
            <a:off x="5358933" y="2742985"/>
            <a:ext cx="202030" cy="1653105"/>
          </a:xfrm>
          <a:prstGeom prst="rightBrace">
            <a:avLst>
              <a:gd name="adj1" fmla="val 1568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0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5647" y="150872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Fourier Series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/>
              <a:t>Circuit Analysis</a:t>
            </a:r>
          </a:p>
        </p:txBody>
      </p:sp>
    </p:spTree>
    <p:extLst>
      <p:ext uri="{BB962C8B-B14F-4D97-AF65-F5344CB8AC3E}">
        <p14:creationId xmlns:p14="http://schemas.microsoft.com/office/powerpoint/2010/main" val="41502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9" y="2298773"/>
            <a:ext cx="4453938" cy="1663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Beyond Sinusoids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48" y="1786731"/>
            <a:ext cx="4324350" cy="22549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17432" y="4570107"/>
            <a:ext cx="762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 Fourier Series: periodic function is a linear combination of sinusoids</a:t>
            </a:r>
            <a:endParaRPr lang="zh-TW" altLang="en-US" sz="24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44433"/>
              </p:ext>
            </p:extLst>
          </p:nvPr>
        </p:nvGraphicFramePr>
        <p:xfrm>
          <a:off x="1724048" y="2005592"/>
          <a:ext cx="5048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方程式" r:id="rId5" imgW="304560" imgH="228600" progId="Equation.3">
                  <p:embed/>
                </p:oleObj>
              </mc:Choice>
              <mc:Fallback>
                <p:oleObj name="方程式" r:id="rId5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48" y="2005592"/>
                        <a:ext cx="5048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017432" y="5401104"/>
            <a:ext cx="762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2. Superposition: find the steady state of individual sinusoids, and then sum them together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4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Periodic Function: f(t) = f(</a:t>
            </a:r>
            <a:r>
              <a:rPr lang="en-US" altLang="zh-TW" dirty="0" err="1" smtClean="0"/>
              <a:t>t+nT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Period: T</a:t>
            </a:r>
          </a:p>
          <a:p>
            <a:pPr lvl="1"/>
            <a:r>
              <a:rPr lang="en-US" altLang="zh-TW" dirty="0" smtClean="0"/>
              <a:t>Frequency: </a:t>
            </a:r>
            <a:r>
              <a:rPr lang="en-US" altLang="zh-TW" dirty="0"/>
              <a:t>f</a:t>
            </a:r>
            <a:r>
              <a:rPr lang="en-US" altLang="zh-TW" baseline="-25000" dirty="0"/>
              <a:t>0 </a:t>
            </a:r>
            <a:r>
              <a:rPr lang="en-US" altLang="zh-TW" dirty="0" smtClean="0"/>
              <a:t>= </a:t>
            </a:r>
            <a:r>
              <a:rPr lang="en-US" altLang="zh-TW" dirty="0"/>
              <a:t>1</a:t>
            </a:r>
            <a:r>
              <a:rPr lang="en-US" altLang="zh-TW" dirty="0" smtClean="0"/>
              <a:t>/T</a:t>
            </a:r>
          </a:p>
          <a:p>
            <a:pPr lvl="1"/>
            <a:r>
              <a:rPr lang="en-US" altLang="zh-TW" dirty="0" smtClean="0"/>
              <a:t>Circular Frequency: </a:t>
            </a:r>
            <a:r>
              <a:rPr lang="en-US" altLang="zh-TW" dirty="0"/>
              <a:t>ω</a:t>
            </a:r>
            <a:r>
              <a:rPr lang="en-US" altLang="zh-TW" baseline="-25000" dirty="0"/>
              <a:t>0 </a:t>
            </a:r>
            <a:r>
              <a:rPr lang="en-US" altLang="zh-TW" dirty="0"/>
              <a:t>= </a:t>
            </a:r>
            <a:r>
              <a:rPr lang="en-US" altLang="zh-TW" dirty="0" smtClean="0"/>
              <a:t>2</a:t>
            </a:r>
            <a:r>
              <a:rPr lang="el-GR" altLang="zh-TW" dirty="0" smtClean="0"/>
              <a:t>π</a:t>
            </a:r>
            <a:r>
              <a:rPr lang="en-US" altLang="zh-TW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= 2</a:t>
            </a:r>
            <a:r>
              <a:rPr lang="el-GR" altLang="zh-TW" dirty="0"/>
              <a:t>π</a:t>
            </a:r>
            <a:r>
              <a:rPr lang="en-US" altLang="zh-TW" dirty="0"/>
              <a:t>/T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775469" y="3473675"/>
            <a:ext cx="7739881" cy="2982005"/>
            <a:chOff x="775469" y="3604748"/>
            <a:chExt cx="7739881" cy="298200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593" y="4001294"/>
              <a:ext cx="7621757" cy="258545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75469" y="3604748"/>
              <a:ext cx="2279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rgbClr val="0000FF"/>
                  </a:solidFill>
                </a:rPr>
                <a:t>Fourier Series: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349477" y="6392574"/>
            <a:ext cx="647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You will learn how to find a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b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 in other courses.</a:t>
            </a:r>
            <a:endParaRPr lang="zh-TW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43068"/>
              </p:ext>
            </p:extLst>
          </p:nvPr>
        </p:nvGraphicFramePr>
        <p:xfrm>
          <a:off x="6318250" y="4248428"/>
          <a:ext cx="1935230" cy="49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方程式" r:id="rId5" imgW="952200" imgH="241200" progId="Equation.3">
                  <p:embed/>
                </p:oleObj>
              </mc:Choice>
              <mc:Fallback>
                <p:oleObj name="方程式" r:id="rId5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4248428"/>
                        <a:ext cx="1935230" cy="492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565139" y="4696085"/>
            <a:ext cx="1258879" cy="421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1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2" y="5061807"/>
            <a:ext cx="7886700" cy="878828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429574" y="1339949"/>
            <a:ext cx="4453938" cy="1707320"/>
            <a:chOff x="2429574" y="1339949"/>
            <a:chExt cx="4453938" cy="170732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9574" y="1384019"/>
              <a:ext cx="4453938" cy="1663250"/>
            </a:xfrm>
            <a:prstGeom prst="rect">
              <a:avLst/>
            </a:prstGeom>
          </p:spPr>
        </p:pic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8738234"/>
                </p:ext>
              </p:extLst>
            </p:nvPr>
          </p:nvGraphicFramePr>
          <p:xfrm>
            <a:off x="4232935" y="1339949"/>
            <a:ext cx="482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8" name="方程式" r:id="rId5" imgW="291960" imgH="215640" progId="Equation.3">
                    <p:embed/>
                  </p:oleObj>
                </mc:Choice>
                <mc:Fallback>
                  <p:oleObj name="方程式" r:id="rId5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935" y="1339949"/>
                          <a:ext cx="48260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51744"/>
              </p:ext>
            </p:extLst>
          </p:nvPr>
        </p:nvGraphicFramePr>
        <p:xfrm>
          <a:off x="1775941" y="3468978"/>
          <a:ext cx="5761203" cy="117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方程式" r:id="rId7" imgW="2133360" imgH="431640" progId="Equation.3">
                  <p:embed/>
                </p:oleObj>
              </mc:Choice>
              <mc:Fallback>
                <p:oleObj name="方程式" r:id="rId7" imgW="213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941" y="3468978"/>
                        <a:ext cx="5761203" cy="117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5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429574" y="1339949"/>
            <a:ext cx="4453938" cy="1707320"/>
            <a:chOff x="2429574" y="1339949"/>
            <a:chExt cx="4453938" cy="17073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9574" y="1384019"/>
              <a:ext cx="4453938" cy="1663250"/>
            </a:xfrm>
            <a:prstGeom prst="rect">
              <a:avLst/>
            </a:prstGeom>
          </p:spPr>
        </p:pic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122729"/>
                </p:ext>
              </p:extLst>
            </p:nvPr>
          </p:nvGraphicFramePr>
          <p:xfrm>
            <a:off x="4232935" y="1339949"/>
            <a:ext cx="482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1" name="方程式" r:id="rId4" imgW="291960" imgH="215640" progId="Equation.3">
                    <p:embed/>
                  </p:oleObj>
                </mc:Choice>
                <mc:Fallback>
                  <p:oleObj name="方程式" r:id="rId4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935" y="1339949"/>
                          <a:ext cx="48260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93" y="3293874"/>
            <a:ext cx="7886700" cy="8788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550" y="4650454"/>
            <a:ext cx="3289352" cy="13948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543" y="4650454"/>
            <a:ext cx="3011945" cy="1889122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1932039" y="4172702"/>
            <a:ext cx="191729" cy="477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2895226" y="4001294"/>
            <a:ext cx="1820309" cy="791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429574" y="1339949"/>
            <a:ext cx="4453938" cy="1707320"/>
            <a:chOff x="2429574" y="1339949"/>
            <a:chExt cx="4453938" cy="17073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9574" y="1384019"/>
              <a:ext cx="4453938" cy="1663250"/>
            </a:xfrm>
            <a:prstGeom prst="rect">
              <a:avLst/>
            </a:prstGeom>
          </p:spPr>
        </p:pic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232935" y="1339949"/>
            <a:ext cx="482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5" name="方程式" r:id="rId4" imgW="291960" imgH="215640" progId="Equation.3">
                    <p:embed/>
                  </p:oleObj>
                </mc:Choice>
                <mc:Fallback>
                  <p:oleObj name="方程式" r:id="rId4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935" y="1339949"/>
                          <a:ext cx="48260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93" y="3293874"/>
            <a:ext cx="7886700" cy="8788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550" y="4650454"/>
            <a:ext cx="3289352" cy="1394832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1932039" y="4172702"/>
            <a:ext cx="191729" cy="477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396830"/>
            <a:ext cx="3682291" cy="2444094"/>
          </a:xfrm>
          <a:prstGeom prst="rect">
            <a:avLst/>
          </a:prstGeom>
        </p:spPr>
      </p:pic>
      <p:sp>
        <p:nvSpPr>
          <p:cNvPr id="11" name="右大括弧 10"/>
          <p:cNvSpPr/>
          <p:nvPr/>
        </p:nvSpPr>
        <p:spPr>
          <a:xfrm rot="5400000" flipV="1">
            <a:off x="3893477" y="2562982"/>
            <a:ext cx="398206" cy="3219439"/>
          </a:xfrm>
          <a:prstGeom prst="rightBrace">
            <a:avLst>
              <a:gd name="adj1" fmla="val 6893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092580" y="4448841"/>
            <a:ext cx="447322" cy="387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43" y="4371805"/>
            <a:ext cx="3579558" cy="23894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429574" y="1339949"/>
            <a:ext cx="4453938" cy="1707320"/>
            <a:chOff x="2429574" y="1339949"/>
            <a:chExt cx="4453938" cy="17073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9574" y="1384019"/>
              <a:ext cx="4453938" cy="1663250"/>
            </a:xfrm>
            <a:prstGeom prst="rect">
              <a:avLst/>
            </a:prstGeom>
          </p:spPr>
        </p:pic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232935" y="1339949"/>
            <a:ext cx="482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1" name="方程式" r:id="rId5" imgW="291960" imgH="215640" progId="Equation.3">
                    <p:embed/>
                  </p:oleObj>
                </mc:Choice>
                <mc:Fallback>
                  <p:oleObj name="方程式" r:id="rId5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935" y="1339949"/>
                          <a:ext cx="48260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93" y="3293874"/>
            <a:ext cx="7886700" cy="8788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550" y="4650454"/>
            <a:ext cx="3289352" cy="1394832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1932039" y="4172702"/>
            <a:ext cx="191729" cy="4777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大括弧 10"/>
          <p:cNvSpPr/>
          <p:nvPr/>
        </p:nvSpPr>
        <p:spPr>
          <a:xfrm rot="5400000" flipV="1">
            <a:off x="4890429" y="1566031"/>
            <a:ext cx="398206" cy="5213342"/>
          </a:xfrm>
          <a:prstGeom prst="rightBrace">
            <a:avLst>
              <a:gd name="adj1" fmla="val 6893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089532" y="4419307"/>
            <a:ext cx="120918" cy="410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04562"/>
            <a:ext cx="6737350" cy="228545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23825" y="3379481"/>
            <a:ext cx="3867150" cy="2314575"/>
            <a:chOff x="225425" y="3074682"/>
            <a:chExt cx="3867150" cy="23145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25" y="3074682"/>
              <a:ext cx="3867150" cy="2314575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425700" y="416846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Network</a:t>
              </a:r>
              <a:endParaRPr lang="zh-TW" altLang="en-US" sz="24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448175" y="2632413"/>
            <a:ext cx="4695825" cy="3533775"/>
            <a:chOff x="4092575" y="2632413"/>
            <a:chExt cx="4695825" cy="353377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575" y="2632413"/>
              <a:ext cx="4695825" cy="3533775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7223125" y="453676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Network</a:t>
              </a:r>
              <a:endParaRPr lang="zh-TW" altLang="en-US" sz="2400" dirty="0"/>
            </a:p>
          </p:txBody>
        </p:sp>
      </p:grpSp>
      <p:sp>
        <p:nvSpPr>
          <p:cNvPr id="12" name="向右箭號 11"/>
          <p:cNvSpPr/>
          <p:nvPr/>
        </p:nvSpPr>
        <p:spPr>
          <a:xfrm>
            <a:off x="3848100" y="4399300"/>
            <a:ext cx="600075" cy="599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84472"/>
              </p:ext>
            </p:extLst>
          </p:nvPr>
        </p:nvGraphicFramePr>
        <p:xfrm>
          <a:off x="6032500" y="333392"/>
          <a:ext cx="1935230" cy="49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方程式" r:id="rId6" imgW="952200" imgH="241200" progId="Equation.3">
                  <p:embed/>
                </p:oleObj>
              </mc:Choice>
              <mc:Fallback>
                <p:oleObj name="方程式" r:id="rId6" imgW="952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3392"/>
                        <a:ext cx="1935230" cy="492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431790" y="800099"/>
            <a:ext cx="1079500" cy="421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4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038350" y="87645"/>
            <a:ext cx="4695825" cy="3533775"/>
            <a:chOff x="4092575" y="2632413"/>
            <a:chExt cx="4695825" cy="35337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575" y="2632413"/>
              <a:ext cx="4695825" cy="353377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223125" y="453676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Network</a:t>
              </a:r>
              <a:endParaRPr lang="zh-TW" altLang="en-US" sz="2400" dirty="0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125" y="5098745"/>
            <a:ext cx="342900" cy="276225"/>
          </a:xfrm>
          <a:prstGeom prst="rect">
            <a:avLst/>
          </a:prstGeom>
        </p:spPr>
      </p:pic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36491"/>
              </p:ext>
            </p:extLst>
          </p:nvPr>
        </p:nvGraphicFramePr>
        <p:xfrm>
          <a:off x="3130550" y="4455818"/>
          <a:ext cx="28003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4" name="點陣圖影像" r:id="rId6" imgW="2800440" imgH="1523880" progId="Paint.Picture">
                  <p:embed/>
                </p:oleObj>
              </mc:Choice>
              <mc:Fallback>
                <p:oleObj name="點陣圖影像" r:id="rId6" imgW="2800440" imgH="152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0550" y="4455818"/>
                        <a:ext cx="280035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849" y="4449133"/>
            <a:ext cx="2828925" cy="15144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275" y="5133360"/>
            <a:ext cx="342900" cy="27622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302499" y="5732852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dirty="0" smtClean="0"/>
              <a:t>……</a:t>
            </a:r>
            <a:endParaRPr lang="zh-TW" altLang="en-US" sz="3600" dirty="0"/>
          </a:p>
        </p:txBody>
      </p:sp>
      <p:sp>
        <p:nvSpPr>
          <p:cNvPr id="16" name="文字方塊 15"/>
          <p:cNvSpPr txBox="1"/>
          <p:nvPr/>
        </p:nvSpPr>
        <p:spPr>
          <a:xfrm rot="5400000">
            <a:off x="4787900" y="3453224"/>
            <a:ext cx="495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=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268289" y="4422470"/>
            <a:ext cx="2614612" cy="2356763"/>
            <a:chOff x="268289" y="4422470"/>
            <a:chExt cx="2614612" cy="2356763"/>
          </a:xfrm>
        </p:grpSpPr>
        <p:grpSp>
          <p:nvGrpSpPr>
            <p:cNvPr id="19" name="群組 18"/>
            <p:cNvGrpSpPr/>
            <p:nvPr/>
          </p:nvGrpSpPr>
          <p:grpSpPr>
            <a:xfrm>
              <a:off x="339725" y="4422470"/>
              <a:ext cx="2543176" cy="1581150"/>
              <a:chOff x="247650" y="4424361"/>
              <a:chExt cx="2543176" cy="1581150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650" y="4424361"/>
                <a:ext cx="2495550" cy="1581150"/>
              </a:xfrm>
              <a:prstGeom prst="rect">
                <a:avLst/>
              </a:prstGeom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609725" y="5083738"/>
                <a:ext cx="1181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Network</a:t>
                </a:r>
                <a:endParaRPr lang="zh-TW" altLang="en-US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268289" y="5958534"/>
              <a:ext cx="25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Capacitor = Open</a:t>
              </a:r>
              <a:endParaRPr lang="zh-TW" altLang="en-US" sz="2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8289" y="6317568"/>
              <a:ext cx="25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Inductor = Short</a:t>
              </a:r>
              <a:endParaRPr lang="zh-TW" altLang="en-US" sz="2400" dirty="0"/>
            </a:p>
          </p:txBody>
        </p:sp>
      </p:grp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83228"/>
              </p:ext>
            </p:extLst>
          </p:nvPr>
        </p:nvGraphicFramePr>
        <p:xfrm>
          <a:off x="1417638" y="4052071"/>
          <a:ext cx="2841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5" name="方程式" r:id="rId10" imgW="139680" imgH="228600" progId="Equation.3">
                  <p:embed/>
                </p:oleObj>
              </mc:Choice>
              <mc:Fallback>
                <p:oleObj name="方程式" r:id="rId10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052071"/>
                        <a:ext cx="2841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283723"/>
              </p:ext>
            </p:extLst>
          </p:nvPr>
        </p:nvGraphicFramePr>
        <p:xfrm>
          <a:off x="4470400" y="3940175"/>
          <a:ext cx="3095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6" name="方程式" r:id="rId12" imgW="152280" imgH="253800" progId="Equation.3">
                  <p:embed/>
                </p:oleObj>
              </mc:Choice>
              <mc:Fallback>
                <p:oleObj name="方程式" r:id="rId12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940175"/>
                        <a:ext cx="3095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37229"/>
              </p:ext>
            </p:extLst>
          </p:nvPr>
        </p:nvGraphicFramePr>
        <p:xfrm>
          <a:off x="7694613" y="3940175"/>
          <a:ext cx="3349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7" name="方程式" r:id="rId14" imgW="164880" imgH="253800" progId="Equation.3">
                  <p:embed/>
                </p:oleObj>
              </mc:Choice>
              <mc:Fallback>
                <p:oleObj name="方程式" r:id="rId14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3940175"/>
                        <a:ext cx="3349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828" y="144940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Systematic Analysis for AC Steady 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06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71" y="2071566"/>
            <a:ext cx="4453938" cy="16632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0" y="1576389"/>
            <a:ext cx="4324350" cy="2254900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6291"/>
              </p:ext>
            </p:extLst>
          </p:nvPr>
        </p:nvGraphicFramePr>
        <p:xfrm>
          <a:off x="1878600" y="1778385"/>
          <a:ext cx="5048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2" name="方程式" r:id="rId5" imgW="304560" imgH="228600" progId="Equation.3">
                  <p:embed/>
                </p:oleObj>
              </mc:Choice>
              <mc:Fallback>
                <p:oleObj name="方程式" r:id="rId5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600" y="1778385"/>
                        <a:ext cx="5048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09302"/>
              </p:ext>
            </p:extLst>
          </p:nvPr>
        </p:nvGraphicFramePr>
        <p:xfrm>
          <a:off x="1471658" y="4006177"/>
          <a:ext cx="6238781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3" name="方程式" r:id="rId7" imgW="2145960" imgH="431640" progId="Equation.3">
                  <p:embed/>
                </p:oleObj>
              </mc:Choice>
              <mc:Fallback>
                <p:oleObj name="方程式" r:id="rId7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58" y="4006177"/>
                        <a:ext cx="6238781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24913"/>
              </p:ext>
            </p:extLst>
          </p:nvPr>
        </p:nvGraphicFramePr>
        <p:xfrm>
          <a:off x="401637" y="5345067"/>
          <a:ext cx="83788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4" name="方程式" r:id="rId9" imgW="2882880" imgH="393480" progId="Equation.3">
                  <p:embed/>
                </p:oleObj>
              </mc:Choice>
              <mc:Fallback>
                <p:oleObj name="方程式" r:id="rId9" imgW="2882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" y="5345067"/>
                        <a:ext cx="83788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3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71790"/>
              </p:ext>
            </p:extLst>
          </p:nvPr>
        </p:nvGraphicFramePr>
        <p:xfrm>
          <a:off x="628650" y="2345876"/>
          <a:ext cx="6238781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" name="方程式" r:id="rId3" imgW="2145960" imgH="431640" progId="Equation.3">
                  <p:embed/>
                </p:oleObj>
              </mc:Choice>
              <mc:Fallback>
                <p:oleObj name="方程式" r:id="rId3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345876"/>
                        <a:ext cx="6238781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49477"/>
              </p:ext>
            </p:extLst>
          </p:nvPr>
        </p:nvGraphicFramePr>
        <p:xfrm>
          <a:off x="628650" y="3960067"/>
          <a:ext cx="1341438" cy="57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" name="方程式" r:id="rId5" imgW="533160" imgH="228600" progId="Equation.3">
                  <p:embed/>
                </p:oleObj>
              </mc:Choice>
              <mc:Fallback>
                <p:oleObj name="方程式" r:id="rId5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960067"/>
                        <a:ext cx="1341438" cy="578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56990"/>
              </p:ext>
            </p:extLst>
          </p:nvPr>
        </p:nvGraphicFramePr>
        <p:xfrm>
          <a:off x="4614484" y="3238200"/>
          <a:ext cx="3463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" name="方程式" r:id="rId7" imgW="1346040" imgH="228600" progId="Equation.3">
                  <p:embed/>
                </p:oleObj>
              </mc:Choice>
              <mc:Fallback>
                <p:oleObj name="方程式" r:id="rId7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484" y="3238200"/>
                        <a:ext cx="34639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814133" y="2478739"/>
            <a:ext cx="376617" cy="10547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28650" y="3960067"/>
            <a:ext cx="1341438" cy="5780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9" idx="2"/>
            <a:endCxn id="10" idx="0"/>
          </p:cNvCxnSpPr>
          <p:nvPr/>
        </p:nvCxnSpPr>
        <p:spPr>
          <a:xfrm flipH="1">
            <a:off x="1299369" y="3533475"/>
            <a:ext cx="703073" cy="4265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612706" y="2629251"/>
            <a:ext cx="2254725" cy="59551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750" y="4469514"/>
            <a:ext cx="4374926" cy="2158605"/>
          </a:xfrm>
          <a:prstGeom prst="rect">
            <a:avLst/>
          </a:prstGeom>
        </p:spPr>
      </p:pic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94093"/>
              </p:ext>
            </p:extLst>
          </p:nvPr>
        </p:nvGraphicFramePr>
        <p:xfrm>
          <a:off x="1970088" y="5748148"/>
          <a:ext cx="2157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" name="方程式" r:id="rId10" imgW="838080" imgH="215640" progId="Equation.3">
                  <p:embed/>
                </p:oleObj>
              </mc:Choice>
              <mc:Fallback>
                <p:oleObj name="方程式" r:id="rId10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5748148"/>
                        <a:ext cx="21574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56647"/>
              </p:ext>
            </p:extLst>
          </p:nvPr>
        </p:nvGraphicFramePr>
        <p:xfrm>
          <a:off x="6043500" y="4060388"/>
          <a:ext cx="6207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" name="方程式" r:id="rId12" imgW="241200" imgH="177480" progId="Equation.3">
                  <p:embed/>
                </p:oleObj>
              </mc:Choice>
              <mc:Fallback>
                <p:oleObj name="方程式" r:id="rId12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500" y="4060388"/>
                        <a:ext cx="6207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33610"/>
              </p:ext>
            </p:extLst>
          </p:nvPr>
        </p:nvGraphicFramePr>
        <p:xfrm>
          <a:off x="5568838" y="5295041"/>
          <a:ext cx="2190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" name="方程式" r:id="rId14" imgW="850680" imgH="215640" progId="Equation.3">
                  <p:embed/>
                </p:oleObj>
              </mc:Choice>
              <mc:Fallback>
                <p:oleObj name="方程式" r:id="rId14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838" y="5295041"/>
                        <a:ext cx="2190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5890"/>
              </p:ext>
            </p:extLst>
          </p:nvPr>
        </p:nvGraphicFramePr>
        <p:xfrm>
          <a:off x="1467360" y="4600831"/>
          <a:ext cx="33988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1" name="方程式" r:id="rId16" imgW="1320480" imgH="393480" progId="Equation.3">
                  <p:embed/>
                </p:oleObj>
              </mc:Choice>
              <mc:Fallback>
                <p:oleObj name="方程式" r:id="rId16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360" y="4600831"/>
                        <a:ext cx="33988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8650" y="35816"/>
            <a:ext cx="4324350" cy="22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80231"/>
              </p:ext>
            </p:extLst>
          </p:nvPr>
        </p:nvGraphicFramePr>
        <p:xfrm>
          <a:off x="628650" y="4970316"/>
          <a:ext cx="81121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5" name="方程式" r:id="rId3" imgW="3225600" imgH="495000" progId="Equation.3">
                  <p:embed/>
                </p:oleObj>
              </mc:Choice>
              <mc:Fallback>
                <p:oleObj name="方程式" r:id="rId3" imgW="3225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970316"/>
                        <a:ext cx="8112125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28650" y="2345876"/>
          <a:ext cx="6238781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6" name="方程式" r:id="rId5" imgW="2145960" imgH="431640" progId="Equation.3">
                  <p:embed/>
                </p:oleObj>
              </mc:Choice>
              <mc:Fallback>
                <p:oleObj name="方程式" r:id="rId5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345876"/>
                        <a:ext cx="6238781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8650" y="3960067"/>
          <a:ext cx="1341438" cy="57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7" name="方程式" r:id="rId7" imgW="533160" imgH="228600" progId="Equation.3">
                  <p:embed/>
                </p:oleObj>
              </mc:Choice>
              <mc:Fallback>
                <p:oleObj name="方程式" r:id="rId7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960067"/>
                        <a:ext cx="1341438" cy="578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814133" y="2478739"/>
            <a:ext cx="376617" cy="10547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28650" y="3960067"/>
            <a:ext cx="1341438" cy="5780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9" idx="2"/>
            <a:endCxn id="10" idx="0"/>
          </p:cNvCxnSpPr>
          <p:nvPr/>
        </p:nvCxnSpPr>
        <p:spPr>
          <a:xfrm flipH="1">
            <a:off x="1299369" y="3533475"/>
            <a:ext cx="703073" cy="4265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498375" y="2421709"/>
            <a:ext cx="3369056" cy="11117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28649" y="4992473"/>
            <a:ext cx="8112125" cy="12303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5111087" y="3555632"/>
            <a:ext cx="280063" cy="140206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8650" y="35816"/>
            <a:ext cx="4324350" cy="22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918"/>
              </p:ext>
            </p:extLst>
          </p:nvPr>
        </p:nvGraphicFramePr>
        <p:xfrm>
          <a:off x="136525" y="2531914"/>
          <a:ext cx="83788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" name="方程式" r:id="rId4" imgW="2882880" imgH="393480" progId="Equation.3">
                  <p:embed/>
                </p:oleObj>
              </mc:Choice>
              <mc:Fallback>
                <p:oleObj name="方程式" r:id="rId4" imgW="2882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531914"/>
                        <a:ext cx="83788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12120"/>
              </p:ext>
            </p:extLst>
          </p:nvPr>
        </p:nvGraphicFramePr>
        <p:xfrm>
          <a:off x="628650" y="3653557"/>
          <a:ext cx="83026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7" name="方程式" r:id="rId6" imgW="2857320" imgH="393480" progId="Equation.3">
                  <p:embed/>
                </p:oleObj>
              </mc:Choice>
              <mc:Fallback>
                <p:oleObj name="方程式" r:id="rId6" imgW="285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653557"/>
                        <a:ext cx="83026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650" y="35816"/>
            <a:ext cx="4324350" cy="2254900"/>
          </a:xfrm>
          <a:prstGeom prst="rect">
            <a:avLst/>
          </a:prstGeom>
        </p:spPr>
      </p:pic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98365"/>
              </p:ext>
            </p:extLst>
          </p:nvPr>
        </p:nvGraphicFramePr>
        <p:xfrm>
          <a:off x="88106" y="4927600"/>
          <a:ext cx="89677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8" name="方程式" r:id="rId9" imgW="3085920" imgH="482400" progId="Equation.3">
                  <p:embed/>
                </p:oleObj>
              </mc:Choice>
              <mc:Fallback>
                <p:oleObj name="方程式" r:id="rId9" imgW="308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" y="4927600"/>
                        <a:ext cx="8967787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974630" y="3700864"/>
            <a:ext cx="376617" cy="1054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697227" y="3966606"/>
            <a:ext cx="1846073" cy="55588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351247" y="4918394"/>
            <a:ext cx="3639853" cy="71551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889280" y="3946538"/>
            <a:ext cx="1959070" cy="5558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5707" y="5691486"/>
            <a:ext cx="3773393" cy="6550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165484" y="3922462"/>
            <a:ext cx="1989824" cy="6000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515455" y="5691486"/>
            <a:ext cx="3866545" cy="6458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5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5816"/>
            <a:ext cx="4324350" cy="2254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55815"/>
            <a:ext cx="3695700" cy="55816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055815"/>
            <a:ext cx="3771900" cy="5581650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 flipH="1">
            <a:off x="2819400" y="1499397"/>
            <a:ext cx="1695450" cy="7858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7105650" y="1547815"/>
            <a:ext cx="1019175" cy="125253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5816"/>
            <a:ext cx="4324350" cy="2254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19" y="2873378"/>
            <a:ext cx="5705475" cy="38014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25" y="1547815"/>
            <a:ext cx="4453938" cy="1663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3143250" y="1499397"/>
            <a:ext cx="1371600" cy="49699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7597188" y="1547815"/>
            <a:ext cx="527638" cy="16632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0899" y="1390741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Application:</a:t>
            </a:r>
            <a:br>
              <a:rPr lang="en-US" altLang="zh-TW" dirty="0" smtClean="0"/>
            </a:br>
            <a:r>
              <a:rPr lang="en-US" altLang="zh-TW" dirty="0" smtClean="0"/>
              <a:t>Resonance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98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Communication</a:t>
            </a:r>
            <a:endParaRPr lang="zh-TW" altLang="en-US" dirty="0"/>
          </a:p>
        </p:txBody>
      </p:sp>
      <p:pic>
        <p:nvPicPr>
          <p:cNvPr id="71682" name="Picture 2" descr="http://ice.elearning.nctu.edu.tw/ice/wp-content/uploads/2012/07/%E6%9C%AA%E5%91%BD%E5%90%8D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0" y="1838172"/>
            <a:ext cx="6506284" cy="36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point-tech.com/wp-content/uploads/2014/09/tu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12" y="4184806"/>
            <a:ext cx="2158795" cy="12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69806" y="5943600"/>
            <a:ext cx="610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How to change audio into different frequency?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16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</a:t>
            </a:r>
            <a:endParaRPr lang="zh-TW" altLang="en-US" dirty="0"/>
          </a:p>
        </p:txBody>
      </p:sp>
      <p:pic>
        <p:nvPicPr>
          <p:cNvPr id="5" name="Picture 2" descr="http://hydrogen.physik.uni-wuppertal.de/hyperphysics/hyperphysics/hbase/audio/imgaud/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4" y="2339618"/>
            <a:ext cx="7843977" cy="40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725562" y="1877953"/>
            <a:ext cx="219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Frequency at f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97124" y="2472353"/>
            <a:ext cx="283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Frequency close to f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2" name="Picture 4" descr="http://cnx.org/resources/a81b9c3b64f42b6c8464f15ab0e2b294/Figure%2025_03_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78" y="181957"/>
            <a:ext cx="5292058" cy="65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53265" y="1459856"/>
            <a:ext cx="219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Frequency at f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14168" y="5946130"/>
            <a:ext cx="283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Frequency close to f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– Node Analysis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78" y="2155383"/>
            <a:ext cx="7845322" cy="41668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48" y="6152625"/>
            <a:ext cx="571449" cy="503007"/>
          </a:xfrm>
          <a:prstGeom prst="rect">
            <a:avLst/>
          </a:prstGeom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83429"/>
              </p:ext>
            </p:extLst>
          </p:nvPr>
        </p:nvGraphicFramePr>
        <p:xfrm>
          <a:off x="3840606" y="3476706"/>
          <a:ext cx="433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9" name="方程式" r:id="rId5" imgW="190440" imgH="253800" progId="Equation.3">
                  <p:embed/>
                </p:oleObj>
              </mc:Choice>
              <mc:Fallback>
                <p:oleObj name="方程式" r:id="rId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606" y="3476706"/>
                        <a:ext cx="4333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104665"/>
              </p:ext>
            </p:extLst>
          </p:nvPr>
        </p:nvGraphicFramePr>
        <p:xfrm>
          <a:off x="6408385" y="3476706"/>
          <a:ext cx="492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0" name="方程式" r:id="rId7" imgW="215640" imgH="253800" progId="Equation.3">
                  <p:embed/>
                </p:oleObj>
              </mc:Choice>
              <mc:Fallback>
                <p:oleObj name="方程式" r:id="rId7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85" y="3476706"/>
                        <a:ext cx="492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單箭頭接點 12"/>
          <p:cNvCxnSpPr/>
          <p:nvPr/>
        </p:nvCxnSpPr>
        <p:spPr>
          <a:xfrm>
            <a:off x="3221038" y="424477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464030" y="3338455"/>
            <a:ext cx="0" cy="5436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4259226" y="4423998"/>
            <a:ext cx="0" cy="4852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4627433" y="4259206"/>
            <a:ext cx="584381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32733"/>
              </p:ext>
            </p:extLst>
          </p:nvPr>
        </p:nvGraphicFramePr>
        <p:xfrm>
          <a:off x="3403366" y="4238819"/>
          <a:ext cx="3460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1" name="方程式" r:id="rId9" imgW="152280" imgH="253800" progId="Equation.3">
                  <p:embed/>
                </p:oleObj>
              </mc:Choice>
              <mc:Fallback>
                <p:oleObj name="方程式" r:id="rId9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366" y="4238819"/>
                        <a:ext cx="3460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04964"/>
              </p:ext>
            </p:extLst>
          </p:nvPr>
        </p:nvGraphicFramePr>
        <p:xfrm>
          <a:off x="3908239" y="4377705"/>
          <a:ext cx="3762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2" name="方程式" r:id="rId11" imgW="164880" imgH="253800" progId="Equation.3">
                  <p:embed/>
                </p:oleObj>
              </mc:Choice>
              <mc:Fallback>
                <p:oleObj name="方程式" r:id="rId11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239" y="4377705"/>
                        <a:ext cx="3762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72542"/>
              </p:ext>
            </p:extLst>
          </p:nvPr>
        </p:nvGraphicFramePr>
        <p:xfrm>
          <a:off x="4794262" y="4182698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3" name="方程式" r:id="rId13" imgW="164880" imgH="253800" progId="Equation.3">
                  <p:embed/>
                </p:oleObj>
              </mc:Choice>
              <mc:Fallback>
                <p:oleObj name="方程式" r:id="rId13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62" y="4182698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2507"/>
              </p:ext>
            </p:extLst>
          </p:nvPr>
        </p:nvGraphicFramePr>
        <p:xfrm>
          <a:off x="4493691" y="3321338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4" name="方程式" r:id="rId15" imgW="164880" imgH="253800" progId="Equation.3">
                  <p:embed/>
                </p:oleObj>
              </mc:Choice>
              <mc:Fallback>
                <p:oleObj name="方程式" r:id="rId1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691" y="3321338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33190"/>
              </p:ext>
            </p:extLst>
          </p:nvPr>
        </p:nvGraphicFramePr>
        <p:xfrm>
          <a:off x="627062" y="1559471"/>
          <a:ext cx="2593976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5" name="方程式" r:id="rId17" imgW="1143000" imgH="253800" progId="Equation.3">
                  <p:embed/>
                </p:oleObj>
              </mc:Choice>
              <mc:Fallback>
                <p:oleObj name="方程式" r:id="rId17" imgW="114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" y="1559471"/>
                        <a:ext cx="2593976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89412"/>
              </p:ext>
            </p:extLst>
          </p:nvPr>
        </p:nvGraphicFramePr>
        <p:xfrm>
          <a:off x="627062" y="2416597"/>
          <a:ext cx="8366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6" name="方程式" r:id="rId19" imgW="368280" imgH="253800" progId="Equation.3">
                  <p:embed/>
                </p:oleObj>
              </mc:Choice>
              <mc:Fallback>
                <p:oleObj name="方程式" r:id="rId19" imgW="36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" y="2416597"/>
                        <a:ext cx="8366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74442"/>
              </p:ext>
            </p:extLst>
          </p:nvPr>
        </p:nvGraphicFramePr>
        <p:xfrm>
          <a:off x="1874603" y="2126376"/>
          <a:ext cx="15287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7" name="方程式" r:id="rId21" imgW="672840" imgH="444240" progId="Equation.3">
                  <p:embed/>
                </p:oleObj>
              </mc:Choice>
              <mc:Fallback>
                <p:oleObj name="方程式" r:id="rId21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603" y="2126376"/>
                        <a:ext cx="15287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290226"/>
              </p:ext>
            </p:extLst>
          </p:nvPr>
        </p:nvGraphicFramePr>
        <p:xfrm>
          <a:off x="647075" y="3137613"/>
          <a:ext cx="16732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8" name="方程式" r:id="rId23" imgW="736560" imgH="419040" progId="Equation.3">
                  <p:embed/>
                </p:oleObj>
              </mc:Choice>
              <mc:Fallback>
                <p:oleObj name="方程式" r:id="rId23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75" y="3137613"/>
                        <a:ext cx="16732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35879"/>
              </p:ext>
            </p:extLst>
          </p:nvPr>
        </p:nvGraphicFramePr>
        <p:xfrm>
          <a:off x="2539998" y="3391626"/>
          <a:ext cx="8651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9" name="方程式" r:id="rId25" imgW="380880" imgH="253800" progId="Equation.3">
                  <p:embed/>
                </p:oleObj>
              </mc:Choice>
              <mc:Fallback>
                <p:oleObj name="方程式" r:id="rId25" imgW="38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98" y="3391626"/>
                        <a:ext cx="8651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5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Communication</a:t>
            </a:r>
            <a:endParaRPr lang="zh-TW" altLang="en-US" dirty="0"/>
          </a:p>
        </p:txBody>
      </p:sp>
      <p:pic>
        <p:nvPicPr>
          <p:cNvPr id="71682" name="Picture 2" descr="http://ice.elearning.nctu.edu.tw/ice/wp-content/uploads/2012/07/%E6%9C%AA%E5%91%BD%E5%90%8D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7" y="2914805"/>
            <a:ext cx="6506284" cy="36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point-tech.com/wp-content/uploads/2014/09/tu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79" y="5261439"/>
            <a:ext cx="2158795" cy="12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46787" y="1881872"/>
            <a:ext cx="610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 to design a circuit that can only receive the signal of a specific frequency?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4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Series RLC</a:t>
            </a:r>
            <a:endParaRPr lang="zh-TW" altLang="en-US" dirty="0"/>
          </a:p>
        </p:txBody>
      </p:sp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1535113" y="4693331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98172"/>
              </p:ext>
            </p:extLst>
          </p:nvPr>
        </p:nvGraphicFramePr>
        <p:xfrm>
          <a:off x="3835400" y="1376452"/>
          <a:ext cx="26035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" name="方程式" r:id="rId3" imgW="1473120" imgH="419040" progId="Equation.3">
                  <p:embed/>
                </p:oleObj>
              </mc:Choice>
              <mc:Fallback>
                <p:oleObj name="方程式" r:id="rId3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376452"/>
                        <a:ext cx="26035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6" y="2024981"/>
            <a:ext cx="3366426" cy="3438222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69298"/>
              </p:ext>
            </p:extLst>
          </p:nvPr>
        </p:nvGraphicFramePr>
        <p:xfrm>
          <a:off x="6483350" y="1368060"/>
          <a:ext cx="2089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" name="方程式" r:id="rId6" imgW="1180800" imgH="431640" progId="Equation.3">
                  <p:embed/>
                </p:oleObj>
              </mc:Choice>
              <mc:Fallback>
                <p:oleObj name="方程式" r:id="rId6" imgW="1180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1368060"/>
                        <a:ext cx="20891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65514"/>
              </p:ext>
            </p:extLst>
          </p:nvPr>
        </p:nvGraphicFramePr>
        <p:xfrm>
          <a:off x="4901539" y="2335501"/>
          <a:ext cx="30749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" name="方程式" r:id="rId8" imgW="1739880" imgH="507960" progId="Equation.3">
                  <p:embed/>
                </p:oleObj>
              </mc:Choice>
              <mc:Fallback>
                <p:oleObj name="方程式" r:id="rId8" imgW="1739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539" y="2335501"/>
                        <a:ext cx="307498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31066"/>
              </p:ext>
            </p:extLst>
          </p:nvPr>
        </p:nvGraphicFramePr>
        <p:xfrm>
          <a:off x="5275396" y="3265407"/>
          <a:ext cx="24241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" name="方程式" r:id="rId10" imgW="1371600" imgH="571320" progId="Equation.3">
                  <p:embed/>
                </p:oleObj>
              </mc:Choice>
              <mc:Fallback>
                <p:oleObj name="方程式" r:id="rId10" imgW="1371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396" y="3265407"/>
                        <a:ext cx="24241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928272"/>
              </p:ext>
            </p:extLst>
          </p:nvPr>
        </p:nvGraphicFramePr>
        <p:xfrm>
          <a:off x="4755489" y="4347175"/>
          <a:ext cx="6746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方程式" r:id="rId12" imgW="380880" imgH="393480" progId="Equation.3">
                  <p:embed/>
                </p:oleObj>
              </mc:Choice>
              <mc:Fallback>
                <p:oleObj name="方程式" r:id="rId12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489" y="4347175"/>
                        <a:ext cx="6746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38485"/>
              </p:ext>
            </p:extLst>
          </p:nvPr>
        </p:nvGraphicFramePr>
        <p:xfrm>
          <a:off x="5808134" y="4527701"/>
          <a:ext cx="1101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" name="方程式" r:id="rId14" imgW="622080" imgH="228600" progId="Equation.3">
                  <p:embed/>
                </p:oleObj>
              </mc:Choice>
              <mc:Fallback>
                <p:oleObj name="方程式" r:id="rId14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134" y="4527701"/>
                        <a:ext cx="11017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87474"/>
              </p:ext>
            </p:extLst>
          </p:nvPr>
        </p:nvGraphicFramePr>
        <p:xfrm>
          <a:off x="4450556" y="5257505"/>
          <a:ext cx="4308674" cy="141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1" name="方程式" r:id="rId16" imgW="2120760" imgH="698400" progId="Equation.3">
                  <p:embed/>
                </p:oleObj>
              </mc:Choice>
              <mc:Fallback>
                <p:oleObj name="方程式" r:id="rId16" imgW="21207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556" y="5257505"/>
                        <a:ext cx="4308674" cy="141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53520"/>
              </p:ext>
            </p:extLst>
          </p:nvPr>
        </p:nvGraphicFramePr>
        <p:xfrm>
          <a:off x="7117094" y="4527470"/>
          <a:ext cx="13033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" name="方程式" r:id="rId18" imgW="736560" imgH="228600" progId="Equation.3">
                  <p:embed/>
                </p:oleObj>
              </mc:Choice>
              <mc:Fallback>
                <p:oleObj name="方程式" r:id="rId1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094" y="4527470"/>
                        <a:ext cx="13033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48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Series RLC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5" y="1360506"/>
            <a:ext cx="7219949" cy="5234464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4724"/>
              </p:ext>
            </p:extLst>
          </p:nvPr>
        </p:nvGraphicFramePr>
        <p:xfrm>
          <a:off x="2677436" y="1360506"/>
          <a:ext cx="30749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4" name="方程式" r:id="rId4" imgW="1739880" imgH="507960" progId="Equation.3">
                  <p:embed/>
                </p:oleObj>
              </mc:Choice>
              <mc:Fallback>
                <p:oleObj name="方程式" r:id="rId4" imgW="1739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436" y="1360506"/>
                        <a:ext cx="307498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7463"/>
              </p:ext>
            </p:extLst>
          </p:nvPr>
        </p:nvGraphicFramePr>
        <p:xfrm>
          <a:off x="5919229" y="1115305"/>
          <a:ext cx="2762926" cy="115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5" name="方程式" r:id="rId6" imgW="1371600" imgH="571320" progId="Equation.3">
                  <p:embed/>
                </p:oleObj>
              </mc:Choice>
              <mc:Fallback>
                <p:oleObj name="方程式" r:id="rId6" imgW="1371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229" y="1115305"/>
                        <a:ext cx="2762926" cy="1150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42339"/>
              </p:ext>
            </p:extLst>
          </p:nvPr>
        </p:nvGraphicFramePr>
        <p:xfrm>
          <a:off x="3364526" y="5112464"/>
          <a:ext cx="1047994" cy="86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6" name="方程式" r:id="rId8" imgW="507960" imgH="419040" progId="Equation.3">
                  <p:embed/>
                </p:oleObj>
              </mc:Choice>
              <mc:Fallback>
                <p:oleObj name="方程式" r:id="rId8" imgW="507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526" y="5112464"/>
                        <a:ext cx="1047994" cy="86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6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85" y="3601618"/>
            <a:ext cx="4609490" cy="31637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232"/>
            <a:ext cx="4088180" cy="2963931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51974"/>
              </p:ext>
            </p:extLst>
          </p:nvPr>
        </p:nvGraphicFramePr>
        <p:xfrm>
          <a:off x="6616090" y="2219563"/>
          <a:ext cx="1441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5" name="方程式" r:id="rId5" imgW="698400" imgH="419040" progId="Equation.3">
                  <p:embed/>
                </p:oleObj>
              </mc:Choice>
              <mc:Fallback>
                <p:oleObj name="方程式" r:id="rId5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090" y="2219563"/>
                        <a:ext cx="14414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28049"/>
              </p:ext>
            </p:extLst>
          </p:nvPr>
        </p:nvGraphicFramePr>
        <p:xfrm>
          <a:off x="1327149" y="4525423"/>
          <a:ext cx="1549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6" name="方程式" r:id="rId7" imgW="761760" imgH="419040" progId="Equation.3">
                  <p:embed/>
                </p:oleObj>
              </mc:Choice>
              <mc:Fallback>
                <p:oleObj name="方程式" r:id="rId7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49" y="4525423"/>
                        <a:ext cx="1549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83575"/>
              </p:ext>
            </p:extLst>
          </p:nvPr>
        </p:nvGraphicFramePr>
        <p:xfrm>
          <a:off x="2803034" y="3731006"/>
          <a:ext cx="3603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7" name="方程式" r:id="rId9" imgW="177480" imgH="228600" progId="Equation.3">
                  <p:embed/>
                </p:oleObj>
              </mc:Choice>
              <mc:Fallback>
                <p:oleObj name="方程式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034" y="3731006"/>
                        <a:ext cx="3603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3508" y="175925"/>
            <a:ext cx="2679381" cy="273652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285853" y="35001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Fix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m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414376" y="3500173"/>
            <a:ext cx="208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Change </a:t>
            </a:r>
            <a:r>
              <a:rPr lang="el-GR" altLang="zh-TW" sz="2400" dirty="0" smtClean="0"/>
              <a:t>ω</a:t>
            </a:r>
            <a:endParaRPr lang="zh-TW" altLang="en-US" sz="2400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25105"/>
              </p:ext>
            </p:extLst>
          </p:nvPr>
        </p:nvGraphicFramePr>
        <p:xfrm>
          <a:off x="391783" y="2881550"/>
          <a:ext cx="1101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8" name="方程式" r:id="rId12" imgW="622080" imgH="228600" progId="Equation.3">
                  <p:embed/>
                </p:oleObj>
              </mc:Choice>
              <mc:Fallback>
                <p:oleObj name="方程式" r:id="rId12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83" y="2881550"/>
                        <a:ext cx="11017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16260"/>
              </p:ext>
            </p:extLst>
          </p:nvPr>
        </p:nvGraphicFramePr>
        <p:xfrm>
          <a:off x="362952" y="3339687"/>
          <a:ext cx="13033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9" name="方程式" r:id="rId14" imgW="736560" imgH="228600" progId="Equation.3">
                  <p:embed/>
                </p:oleObj>
              </mc:Choice>
              <mc:Fallback>
                <p:oleObj name="方程式" r:id="rId14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52" y="3339687"/>
                        <a:ext cx="13033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1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54" y="2877151"/>
            <a:ext cx="2679381" cy="27365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Resonance</a:t>
            </a:r>
            <a:endParaRPr lang="zh-TW" altLang="en-US" dirty="0"/>
          </a:p>
        </p:txBody>
      </p:sp>
      <p:pic>
        <p:nvPicPr>
          <p:cNvPr id="59394" name="Picture 2" descr="http://simpleicon.com/wp-content/uploads/antenna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7" y="2546678"/>
            <a:ext cx="1176639" cy="11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275" y="552515"/>
            <a:ext cx="3464075" cy="2377589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9017"/>
              </p:ext>
            </p:extLst>
          </p:nvPr>
        </p:nvGraphicFramePr>
        <p:xfrm>
          <a:off x="2541985" y="5625574"/>
          <a:ext cx="1101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5" name="方程式" r:id="rId7" imgW="622080" imgH="228600" progId="Equation.3">
                  <p:embed/>
                </p:oleObj>
              </mc:Choice>
              <mc:Fallback>
                <p:oleObj name="方程式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985" y="5625574"/>
                        <a:ext cx="11017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20080"/>
              </p:ext>
            </p:extLst>
          </p:nvPr>
        </p:nvGraphicFramePr>
        <p:xfrm>
          <a:off x="2513154" y="6083711"/>
          <a:ext cx="13033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6" name="方程式" r:id="rId9" imgW="736560" imgH="228600" progId="Equation.3">
                  <p:embed/>
                </p:oleObj>
              </mc:Choice>
              <mc:Fallback>
                <p:oleObj name="方程式" r:id="rId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154" y="6083711"/>
                        <a:ext cx="13033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43215"/>
              </p:ext>
            </p:extLst>
          </p:nvPr>
        </p:nvGraphicFramePr>
        <p:xfrm>
          <a:off x="4988681" y="615026"/>
          <a:ext cx="3603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7" name="方程式" r:id="rId11" imgW="177480" imgH="228600" progId="Equation.3">
                  <p:embed/>
                </p:oleObj>
              </mc:Choice>
              <mc:Fallback>
                <p:oleObj name="方程式" r:id="rId11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681" y="615026"/>
                        <a:ext cx="3603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彎箭號 3"/>
          <p:cNvSpPr/>
          <p:nvPr/>
        </p:nvSpPr>
        <p:spPr>
          <a:xfrm flipV="1">
            <a:off x="885167" y="3656324"/>
            <a:ext cx="1143299" cy="11367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2218" y="2085013"/>
            <a:ext cx="17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Antenna</a:t>
            </a:r>
            <a:endParaRPr lang="zh-TW" altLang="en-US" sz="2400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02669"/>
              </p:ext>
            </p:extLst>
          </p:nvPr>
        </p:nvGraphicFramePr>
        <p:xfrm>
          <a:off x="6826171" y="2824707"/>
          <a:ext cx="866824" cy="71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8" name="方程式" r:id="rId13" imgW="507960" imgH="419040" progId="Equation.3">
                  <p:embed/>
                </p:oleObj>
              </mc:Choice>
              <mc:Fallback>
                <p:oleObj name="方程式" r:id="rId13" imgW="507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171" y="2824707"/>
                        <a:ext cx="866824" cy="71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168862" y="3731303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 frequency of the input signal is close to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5796159" y="4630947"/>
            <a:ext cx="696686" cy="58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618937" y="4694476"/>
            <a:ext cx="214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Large current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168862" y="5365522"/>
            <a:ext cx="220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Otherwise</a:t>
            </a:r>
            <a:endParaRPr lang="zh-TW" altLang="en-US" sz="2400" dirty="0"/>
          </a:p>
        </p:txBody>
      </p:sp>
      <p:sp>
        <p:nvSpPr>
          <p:cNvPr id="18" name="向右箭號 17"/>
          <p:cNvSpPr/>
          <p:nvPr/>
        </p:nvSpPr>
        <p:spPr>
          <a:xfrm>
            <a:off x="5796159" y="5895834"/>
            <a:ext cx="696686" cy="58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618937" y="5959363"/>
            <a:ext cx="235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Like open circuit</a:t>
            </a:r>
            <a:endParaRPr lang="zh-TW" altLang="en-US" sz="2400" dirty="0"/>
          </a:p>
        </p:txBody>
      </p:sp>
      <p:pic>
        <p:nvPicPr>
          <p:cNvPr id="59400" name="Picture 8" descr="http://ipoint-tech.com/wp-content/uploads/2014/09/tun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4" y="1527393"/>
            <a:ext cx="2504841" cy="14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/>
      <p:bldP spid="18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Series </a:t>
            </a:r>
            <a:r>
              <a:rPr lang="en-US" altLang="zh-TW" dirty="0" smtClean="0"/>
              <a:t>RLC - Bandwidth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19" y="2550952"/>
            <a:ext cx="4933333" cy="4161905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53188"/>
              </p:ext>
            </p:extLst>
          </p:nvPr>
        </p:nvGraphicFramePr>
        <p:xfrm>
          <a:off x="1895147" y="1370956"/>
          <a:ext cx="4308674" cy="141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1" name="方程式" r:id="rId4" imgW="2120760" imgH="698400" progId="Equation.3">
                  <p:embed/>
                </p:oleObj>
              </mc:Choice>
              <mc:Fallback>
                <p:oleObj name="方程式" r:id="rId4" imgW="21207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147" y="1370956"/>
                        <a:ext cx="4308674" cy="141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15168"/>
              </p:ext>
            </p:extLst>
          </p:nvPr>
        </p:nvGraphicFramePr>
        <p:xfrm>
          <a:off x="1154354" y="2088198"/>
          <a:ext cx="465588" cy="59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2" name="方程式" r:id="rId6" imgW="177480" imgH="228600" progId="Equation.3">
                  <p:embed/>
                </p:oleObj>
              </mc:Choice>
              <mc:Fallback>
                <p:oleObj name="方程式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354" y="2088198"/>
                        <a:ext cx="465588" cy="596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89156"/>
              </p:ext>
            </p:extLst>
          </p:nvPr>
        </p:nvGraphicFramePr>
        <p:xfrm>
          <a:off x="732403" y="2753370"/>
          <a:ext cx="513298" cy="79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3" name="方程式" r:id="rId8" imgW="253800" imgH="393480" progId="Equation.3">
                  <p:embed/>
                </p:oleObj>
              </mc:Choice>
              <mc:Fallback>
                <p:oleObj name="方程式" r:id="rId8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03" y="2753370"/>
                        <a:ext cx="513298" cy="79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88111"/>
              </p:ext>
            </p:extLst>
          </p:nvPr>
        </p:nvGraphicFramePr>
        <p:xfrm>
          <a:off x="244482" y="3545316"/>
          <a:ext cx="1003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4" name="方程式" r:id="rId10" imgW="495000" imgH="419040" progId="Equation.3">
                  <p:embed/>
                </p:oleObj>
              </mc:Choice>
              <mc:Fallback>
                <p:oleObj name="方程式" r:id="rId10" imgW="495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82" y="3545316"/>
                        <a:ext cx="10033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21155"/>
              </p:ext>
            </p:extLst>
          </p:nvPr>
        </p:nvGraphicFramePr>
        <p:xfrm>
          <a:off x="5186175" y="2768511"/>
          <a:ext cx="33797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5" name="方程式" r:id="rId12" imgW="1663560" imgH="507960" progId="Equation.3">
                  <p:embed/>
                </p:oleObj>
              </mc:Choice>
              <mc:Fallback>
                <p:oleObj name="方程式" r:id="rId12" imgW="166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175" y="2768511"/>
                        <a:ext cx="33797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2266" y="3797211"/>
            <a:ext cx="3963268" cy="2159532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1786"/>
              </p:ext>
            </p:extLst>
          </p:nvPr>
        </p:nvGraphicFramePr>
        <p:xfrm>
          <a:off x="7073900" y="455188"/>
          <a:ext cx="1441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6" name="方程式" r:id="rId15" imgW="698400" imgH="419040" progId="Equation.3">
                  <p:embed/>
                </p:oleObj>
              </mc:Choice>
              <mc:Fallback>
                <p:oleObj name="方程式" r:id="rId15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55188"/>
                        <a:ext cx="14414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4789320" y="6131152"/>
            <a:ext cx="677597" cy="407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9295"/>
              </p:ext>
            </p:extLst>
          </p:nvPr>
        </p:nvGraphicFramePr>
        <p:xfrm>
          <a:off x="5524973" y="6033515"/>
          <a:ext cx="2017859" cy="60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7" name="方程式" r:id="rId17" imgW="723600" imgH="215640" progId="Equation.3">
                  <p:embed/>
                </p:oleObj>
              </mc:Choice>
              <mc:Fallback>
                <p:oleObj name="方程式" r:id="rId17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973" y="6033515"/>
                        <a:ext cx="2017859" cy="602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04540"/>
              </p:ext>
            </p:extLst>
          </p:nvPr>
        </p:nvGraphicFramePr>
        <p:xfrm>
          <a:off x="7588907" y="6087711"/>
          <a:ext cx="12747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8" name="方程式" r:id="rId19" imgW="457200" imgH="177480" progId="Equation.3">
                  <p:embed/>
                </p:oleObj>
              </mc:Choice>
              <mc:Fallback>
                <p:oleObj name="方程式" r:id="rId19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907" y="6087711"/>
                        <a:ext cx="12747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Quality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323" y="0"/>
            <a:ext cx="4914655" cy="6645728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67830"/>
              </p:ext>
            </p:extLst>
          </p:nvPr>
        </p:nvGraphicFramePr>
        <p:xfrm>
          <a:off x="1928813" y="2709863"/>
          <a:ext cx="137636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9" name="方程式" r:id="rId4" imgW="495000" imgH="393480" progId="Equation.3">
                  <p:embed/>
                </p:oleObj>
              </mc:Choice>
              <mc:Fallback>
                <p:oleObj name="方程式" r:id="rId4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709863"/>
                        <a:ext cx="137636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03086" y="1762979"/>
            <a:ext cx="346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Using quality factor Q to define the selectivity</a:t>
            </a:r>
            <a:endParaRPr lang="zh-TW" alt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93049"/>
              </p:ext>
            </p:extLst>
          </p:nvPr>
        </p:nvGraphicFramePr>
        <p:xfrm>
          <a:off x="2015330" y="3812097"/>
          <a:ext cx="12049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0" name="方程式" r:id="rId6" imgW="431640" imgH="393480" progId="Equation.3">
                  <p:embed/>
                </p:oleObj>
              </mc:Choice>
              <mc:Fallback>
                <p:oleObj name="方程式" r:id="rId6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330" y="3812097"/>
                        <a:ext cx="12049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02072"/>
              </p:ext>
            </p:extLst>
          </p:nvPr>
        </p:nvGraphicFramePr>
        <p:xfrm>
          <a:off x="1862138" y="4984750"/>
          <a:ext cx="16287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1" name="方程式" r:id="rId8" imgW="583920" imgH="393480" progId="Equation.3">
                  <p:embed/>
                </p:oleObj>
              </mc:Choice>
              <mc:Fallback>
                <p:oleObj name="方程式" r:id="rId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4984750"/>
                        <a:ext cx="16287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8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For </a:t>
            </a:r>
            <a:r>
              <a:rPr lang="en-US" altLang="zh-TW" dirty="0" smtClean="0"/>
              <a:t>radio, cell phone, etc., the quality should be</a:t>
            </a:r>
          </a:p>
          <a:p>
            <a:pPr lvl="1"/>
            <a:r>
              <a:rPr lang="en-US" altLang="zh-TW" sz="2800" dirty="0" smtClean="0"/>
              <a:t>1. As high as possible?</a:t>
            </a:r>
          </a:p>
          <a:p>
            <a:pPr lvl="1"/>
            <a:r>
              <a:rPr lang="en-US" altLang="zh-TW" sz="2800" dirty="0" smtClean="0"/>
              <a:t>2. As low as possible?</a:t>
            </a:r>
          </a:p>
          <a:p>
            <a:pPr lvl="1"/>
            <a:r>
              <a:rPr lang="en-US" altLang="zh-TW" sz="2800" dirty="0" smtClean="0"/>
              <a:t>3. None of the above?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6976"/>
            <a:ext cx="3835502" cy="4325141"/>
          </a:xfrm>
          <a:prstGeom prst="rect">
            <a:avLst/>
          </a:prstGeom>
        </p:spPr>
      </p:pic>
      <p:pic>
        <p:nvPicPr>
          <p:cNvPr id="9" name="Picture 2" descr="http://hydrogen.physik.uni-wuppertal.de/hyperphysics/hyperphysics/hbase/audio/imgaud/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6" y="4290613"/>
            <a:ext cx="4131234" cy="21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5647" y="150872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Application:</a:t>
            </a:r>
            <a:br>
              <a:rPr lang="en-US" altLang="zh-TW" dirty="0"/>
            </a:br>
            <a:r>
              <a:rPr lang="en-US" altLang="zh-TW" dirty="0" smtClean="0"/>
              <a:t>Oscillator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59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Oscillator (Example 9.7 and </a:t>
            </a:r>
            <a:r>
              <a:rPr lang="en-US" altLang="zh-TW" dirty="0" smtClean="0"/>
              <a:t>6.10)</a:t>
            </a:r>
          </a:p>
          <a:p>
            <a:pPr lvl="1"/>
            <a:r>
              <a:rPr lang="en-US" altLang="zh-TW" sz="2800" dirty="0" smtClean="0"/>
              <a:t>An </a:t>
            </a:r>
            <a:r>
              <a:rPr lang="en-US" altLang="zh-TW" sz="2800" dirty="0"/>
              <a:t>oscillator is an electric circuit that generate a sinusoidal output </a:t>
            </a:r>
            <a:r>
              <a:rPr lang="en-US" altLang="zh-TW" sz="2800" dirty="0" smtClean="0"/>
              <a:t>with dc supply voltage</a:t>
            </a:r>
          </a:p>
          <a:p>
            <a:pPr lvl="1"/>
            <a:r>
              <a:rPr lang="en-US" altLang="zh-TW" sz="2800" dirty="0"/>
              <a:t>DC to AC</a:t>
            </a:r>
          </a:p>
          <a:p>
            <a:pPr lvl="1"/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92082"/>
            <a:ext cx="8062886" cy="21485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92378" y="5729107"/>
            <a:ext cx="194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R</a:t>
            </a:r>
            <a:r>
              <a:rPr lang="en-US" altLang="zh-TW" dirty="0" smtClean="0"/>
              <a:t>emote </a:t>
            </a:r>
            <a:r>
              <a:rPr lang="en-US" altLang="zh-TW" dirty="0"/>
              <a:t>C</a:t>
            </a:r>
            <a:r>
              <a:rPr lang="en-US" altLang="zh-TW" dirty="0" smtClean="0"/>
              <a:t>ontroller,</a:t>
            </a:r>
          </a:p>
          <a:p>
            <a:pPr algn="ctr"/>
            <a:r>
              <a:rPr lang="en-US" altLang="zh-TW" dirty="0"/>
              <a:t>Cell </a:t>
            </a:r>
            <a:r>
              <a:rPr lang="en-US" altLang="zh-TW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263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– Node Analysis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78" y="2155383"/>
            <a:ext cx="7845322" cy="41668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48" y="6152625"/>
            <a:ext cx="571449" cy="503007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54953"/>
              </p:ext>
            </p:extLst>
          </p:nvPr>
        </p:nvGraphicFramePr>
        <p:xfrm>
          <a:off x="3840606" y="3476706"/>
          <a:ext cx="433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9" name="方程式" r:id="rId5" imgW="190440" imgH="253800" progId="Equation.3">
                  <p:embed/>
                </p:oleObj>
              </mc:Choice>
              <mc:Fallback>
                <p:oleObj name="方程式" r:id="rId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606" y="3476706"/>
                        <a:ext cx="4333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71932"/>
              </p:ext>
            </p:extLst>
          </p:nvPr>
        </p:nvGraphicFramePr>
        <p:xfrm>
          <a:off x="6408385" y="3476706"/>
          <a:ext cx="492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0" name="方程式" r:id="rId7" imgW="215640" imgH="253800" progId="Equation.3">
                  <p:embed/>
                </p:oleObj>
              </mc:Choice>
              <mc:Fallback>
                <p:oleObj name="方程式" r:id="rId7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85" y="3476706"/>
                        <a:ext cx="492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手繪多邊形 7"/>
          <p:cNvSpPr/>
          <p:nvPr/>
        </p:nvSpPr>
        <p:spPr>
          <a:xfrm>
            <a:off x="3492708" y="1995520"/>
            <a:ext cx="3522689" cy="2531510"/>
          </a:xfrm>
          <a:custGeom>
            <a:avLst/>
            <a:gdLst>
              <a:gd name="connsiteX0" fmla="*/ 869430 w 3522689"/>
              <a:gd name="connsiteY0" fmla="*/ 2531510 h 2531510"/>
              <a:gd name="connsiteX1" fmla="*/ 719528 w 3522689"/>
              <a:gd name="connsiteY1" fmla="*/ 2501529 h 2531510"/>
              <a:gd name="connsiteX2" fmla="*/ 629587 w 3522689"/>
              <a:gd name="connsiteY2" fmla="*/ 2471549 h 2531510"/>
              <a:gd name="connsiteX3" fmla="*/ 584617 w 3522689"/>
              <a:gd name="connsiteY3" fmla="*/ 2456559 h 2531510"/>
              <a:gd name="connsiteX4" fmla="*/ 524656 w 3522689"/>
              <a:gd name="connsiteY4" fmla="*/ 2441569 h 2531510"/>
              <a:gd name="connsiteX5" fmla="*/ 449705 w 3522689"/>
              <a:gd name="connsiteY5" fmla="*/ 2381608 h 2531510"/>
              <a:gd name="connsiteX6" fmla="*/ 404735 w 3522689"/>
              <a:gd name="connsiteY6" fmla="*/ 2366618 h 2531510"/>
              <a:gd name="connsiteX7" fmla="*/ 314794 w 3522689"/>
              <a:gd name="connsiteY7" fmla="*/ 2306657 h 2531510"/>
              <a:gd name="connsiteX8" fmla="*/ 254833 w 3522689"/>
              <a:gd name="connsiteY8" fmla="*/ 2246696 h 2531510"/>
              <a:gd name="connsiteX9" fmla="*/ 194872 w 3522689"/>
              <a:gd name="connsiteY9" fmla="*/ 2171746 h 2531510"/>
              <a:gd name="connsiteX10" fmla="*/ 149902 w 3522689"/>
              <a:gd name="connsiteY10" fmla="*/ 2081805 h 2531510"/>
              <a:gd name="connsiteX11" fmla="*/ 104931 w 3522689"/>
              <a:gd name="connsiteY11" fmla="*/ 1991864 h 2531510"/>
              <a:gd name="connsiteX12" fmla="*/ 59961 w 3522689"/>
              <a:gd name="connsiteY12" fmla="*/ 1856952 h 2531510"/>
              <a:gd name="connsiteX13" fmla="*/ 44971 w 3522689"/>
              <a:gd name="connsiteY13" fmla="*/ 1811982 h 2531510"/>
              <a:gd name="connsiteX14" fmla="*/ 29981 w 3522689"/>
              <a:gd name="connsiteY14" fmla="*/ 1707050 h 2531510"/>
              <a:gd name="connsiteX15" fmla="*/ 14990 w 3522689"/>
              <a:gd name="connsiteY15" fmla="*/ 1662080 h 2531510"/>
              <a:gd name="connsiteX16" fmla="*/ 0 w 3522689"/>
              <a:gd name="connsiteY16" fmla="*/ 1587129 h 2531510"/>
              <a:gd name="connsiteX17" fmla="*/ 14990 w 3522689"/>
              <a:gd name="connsiteY17" fmla="*/ 1212375 h 2531510"/>
              <a:gd name="connsiteX18" fmla="*/ 44971 w 3522689"/>
              <a:gd name="connsiteY18" fmla="*/ 1167405 h 2531510"/>
              <a:gd name="connsiteX19" fmla="*/ 59961 w 3522689"/>
              <a:gd name="connsiteY19" fmla="*/ 1077464 h 2531510"/>
              <a:gd name="connsiteX20" fmla="*/ 104931 w 3522689"/>
              <a:gd name="connsiteY20" fmla="*/ 957542 h 2531510"/>
              <a:gd name="connsiteX21" fmla="*/ 119922 w 3522689"/>
              <a:gd name="connsiteY21" fmla="*/ 897582 h 2531510"/>
              <a:gd name="connsiteX22" fmla="*/ 134912 w 3522689"/>
              <a:gd name="connsiteY22" fmla="*/ 852611 h 2531510"/>
              <a:gd name="connsiteX23" fmla="*/ 164892 w 3522689"/>
              <a:gd name="connsiteY23" fmla="*/ 747680 h 2531510"/>
              <a:gd name="connsiteX24" fmla="*/ 194872 w 3522689"/>
              <a:gd name="connsiteY24" fmla="*/ 702710 h 2531510"/>
              <a:gd name="connsiteX25" fmla="*/ 239843 w 3522689"/>
              <a:gd name="connsiteY25" fmla="*/ 627759 h 2531510"/>
              <a:gd name="connsiteX26" fmla="*/ 269823 w 3522689"/>
              <a:gd name="connsiteY26" fmla="*/ 567798 h 2531510"/>
              <a:gd name="connsiteX27" fmla="*/ 344774 w 3522689"/>
              <a:gd name="connsiteY27" fmla="*/ 492847 h 2531510"/>
              <a:gd name="connsiteX28" fmla="*/ 389744 w 3522689"/>
              <a:gd name="connsiteY28" fmla="*/ 432887 h 2531510"/>
              <a:gd name="connsiteX29" fmla="*/ 449705 w 3522689"/>
              <a:gd name="connsiteY29" fmla="*/ 342946 h 2531510"/>
              <a:gd name="connsiteX30" fmla="*/ 539646 w 3522689"/>
              <a:gd name="connsiteY30" fmla="*/ 223024 h 2531510"/>
              <a:gd name="connsiteX31" fmla="*/ 599607 w 3522689"/>
              <a:gd name="connsiteY31" fmla="*/ 148073 h 2531510"/>
              <a:gd name="connsiteX32" fmla="*/ 644577 w 3522689"/>
              <a:gd name="connsiteY32" fmla="*/ 118093 h 2531510"/>
              <a:gd name="connsiteX33" fmla="*/ 749508 w 3522689"/>
              <a:gd name="connsiteY33" fmla="*/ 103103 h 2531510"/>
              <a:gd name="connsiteX34" fmla="*/ 2713220 w 3522689"/>
              <a:gd name="connsiteY34" fmla="*/ 103103 h 2531510"/>
              <a:gd name="connsiteX35" fmla="*/ 2773181 w 3522689"/>
              <a:gd name="connsiteY35" fmla="*/ 118093 h 2531510"/>
              <a:gd name="connsiteX36" fmla="*/ 2893102 w 3522689"/>
              <a:gd name="connsiteY36" fmla="*/ 133083 h 2531510"/>
              <a:gd name="connsiteX37" fmla="*/ 2953062 w 3522689"/>
              <a:gd name="connsiteY37" fmla="*/ 148073 h 2531510"/>
              <a:gd name="connsiteX38" fmla="*/ 3043003 w 3522689"/>
              <a:gd name="connsiteY38" fmla="*/ 178054 h 2531510"/>
              <a:gd name="connsiteX39" fmla="*/ 3117954 w 3522689"/>
              <a:gd name="connsiteY39" fmla="*/ 253005 h 2531510"/>
              <a:gd name="connsiteX40" fmla="*/ 3147935 w 3522689"/>
              <a:gd name="connsiteY40" fmla="*/ 282985 h 2531510"/>
              <a:gd name="connsiteX41" fmla="*/ 3192905 w 3522689"/>
              <a:gd name="connsiteY41" fmla="*/ 312965 h 2531510"/>
              <a:gd name="connsiteX42" fmla="*/ 3297836 w 3522689"/>
              <a:gd name="connsiteY42" fmla="*/ 402906 h 2531510"/>
              <a:gd name="connsiteX43" fmla="*/ 3312826 w 3522689"/>
              <a:gd name="connsiteY43" fmla="*/ 447877 h 2531510"/>
              <a:gd name="connsiteX44" fmla="*/ 3372787 w 3522689"/>
              <a:gd name="connsiteY44" fmla="*/ 522828 h 2531510"/>
              <a:gd name="connsiteX45" fmla="*/ 3402767 w 3522689"/>
              <a:gd name="connsiteY45" fmla="*/ 627759 h 2531510"/>
              <a:gd name="connsiteX46" fmla="*/ 3417758 w 3522689"/>
              <a:gd name="connsiteY46" fmla="*/ 672729 h 2531510"/>
              <a:gd name="connsiteX47" fmla="*/ 3432748 w 3522689"/>
              <a:gd name="connsiteY47" fmla="*/ 732690 h 2531510"/>
              <a:gd name="connsiteX48" fmla="*/ 3462728 w 3522689"/>
              <a:gd name="connsiteY48" fmla="*/ 822631 h 2531510"/>
              <a:gd name="connsiteX49" fmla="*/ 3477718 w 3522689"/>
              <a:gd name="connsiteY49" fmla="*/ 987523 h 2531510"/>
              <a:gd name="connsiteX50" fmla="*/ 3507699 w 3522689"/>
              <a:gd name="connsiteY50" fmla="*/ 1197385 h 2531510"/>
              <a:gd name="connsiteX51" fmla="*/ 3522689 w 3522689"/>
              <a:gd name="connsiteY51" fmla="*/ 1377267 h 2531510"/>
              <a:gd name="connsiteX52" fmla="*/ 3507699 w 3522689"/>
              <a:gd name="connsiteY52" fmla="*/ 1767011 h 2531510"/>
              <a:gd name="connsiteX53" fmla="*/ 3462728 w 3522689"/>
              <a:gd name="connsiteY53" fmla="*/ 1961883 h 2531510"/>
              <a:gd name="connsiteX54" fmla="*/ 3432748 w 3522689"/>
              <a:gd name="connsiteY54" fmla="*/ 2081805 h 2531510"/>
              <a:gd name="connsiteX55" fmla="*/ 3417758 w 3522689"/>
              <a:gd name="connsiteY55" fmla="*/ 2141765 h 2531510"/>
              <a:gd name="connsiteX56" fmla="*/ 3402767 w 3522689"/>
              <a:gd name="connsiteY56" fmla="*/ 2186736 h 2531510"/>
              <a:gd name="connsiteX57" fmla="*/ 3387777 w 3522689"/>
              <a:gd name="connsiteY57" fmla="*/ 2246696 h 2531510"/>
              <a:gd name="connsiteX58" fmla="*/ 3327817 w 3522689"/>
              <a:gd name="connsiteY58" fmla="*/ 2381608 h 2531510"/>
              <a:gd name="connsiteX59" fmla="*/ 3282846 w 3522689"/>
              <a:gd name="connsiteY59" fmla="*/ 2396598 h 2531510"/>
              <a:gd name="connsiteX60" fmla="*/ 3237876 w 3522689"/>
              <a:gd name="connsiteY60" fmla="*/ 2426578 h 2531510"/>
              <a:gd name="connsiteX61" fmla="*/ 3192905 w 3522689"/>
              <a:gd name="connsiteY61" fmla="*/ 2441569 h 2531510"/>
              <a:gd name="connsiteX62" fmla="*/ 2728210 w 3522689"/>
              <a:gd name="connsiteY62" fmla="*/ 2426578 h 2531510"/>
              <a:gd name="connsiteX63" fmla="*/ 2653259 w 3522689"/>
              <a:gd name="connsiteY63" fmla="*/ 2366618 h 2531510"/>
              <a:gd name="connsiteX64" fmla="*/ 2638269 w 3522689"/>
              <a:gd name="connsiteY64" fmla="*/ 2321647 h 2531510"/>
              <a:gd name="connsiteX65" fmla="*/ 2653259 w 3522689"/>
              <a:gd name="connsiteY65" fmla="*/ 2096795 h 2531510"/>
              <a:gd name="connsiteX66" fmla="*/ 2668249 w 3522689"/>
              <a:gd name="connsiteY66" fmla="*/ 2021844 h 2531510"/>
              <a:gd name="connsiteX67" fmla="*/ 2653259 w 3522689"/>
              <a:gd name="connsiteY67" fmla="*/ 1542159 h 2531510"/>
              <a:gd name="connsiteX68" fmla="*/ 2608289 w 3522689"/>
              <a:gd name="connsiteY68" fmla="*/ 1317306 h 2531510"/>
              <a:gd name="connsiteX69" fmla="*/ 2578308 w 3522689"/>
              <a:gd name="connsiteY69" fmla="*/ 1272336 h 2531510"/>
              <a:gd name="connsiteX70" fmla="*/ 2548328 w 3522689"/>
              <a:gd name="connsiteY70" fmla="*/ 1242355 h 2531510"/>
              <a:gd name="connsiteX71" fmla="*/ 2383436 w 3522689"/>
              <a:gd name="connsiteY71" fmla="*/ 1212375 h 2531510"/>
              <a:gd name="connsiteX72" fmla="*/ 1873771 w 3522689"/>
              <a:gd name="connsiteY72" fmla="*/ 1227365 h 2531510"/>
              <a:gd name="connsiteX73" fmla="*/ 1109272 w 3522689"/>
              <a:gd name="connsiteY73" fmla="*/ 1227365 h 2531510"/>
              <a:gd name="connsiteX74" fmla="*/ 1064302 w 3522689"/>
              <a:gd name="connsiteY74" fmla="*/ 2216716 h 2531510"/>
              <a:gd name="connsiteX75" fmla="*/ 1049312 w 3522689"/>
              <a:gd name="connsiteY75" fmla="*/ 2261687 h 2531510"/>
              <a:gd name="connsiteX76" fmla="*/ 1004341 w 3522689"/>
              <a:gd name="connsiteY76" fmla="*/ 2426578 h 2531510"/>
              <a:gd name="connsiteX77" fmla="*/ 974361 w 3522689"/>
              <a:gd name="connsiteY77" fmla="*/ 2456559 h 2531510"/>
              <a:gd name="connsiteX78" fmla="*/ 884420 w 3522689"/>
              <a:gd name="connsiteY78" fmla="*/ 2516519 h 2531510"/>
              <a:gd name="connsiteX79" fmla="*/ 869430 w 3522689"/>
              <a:gd name="connsiteY79" fmla="*/ 2531510 h 25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522689" h="2531510">
                <a:moveTo>
                  <a:pt x="869430" y="2531510"/>
                </a:moveTo>
                <a:cubicBezTo>
                  <a:pt x="808657" y="2521381"/>
                  <a:pt x="775429" y="2518299"/>
                  <a:pt x="719528" y="2501529"/>
                </a:cubicBezTo>
                <a:cubicBezTo>
                  <a:pt x="689259" y="2492448"/>
                  <a:pt x="659567" y="2481542"/>
                  <a:pt x="629587" y="2471549"/>
                </a:cubicBezTo>
                <a:cubicBezTo>
                  <a:pt x="614597" y="2466552"/>
                  <a:pt x="599946" y="2460391"/>
                  <a:pt x="584617" y="2456559"/>
                </a:cubicBezTo>
                <a:lnTo>
                  <a:pt x="524656" y="2441569"/>
                </a:lnTo>
                <a:cubicBezTo>
                  <a:pt x="496769" y="2413681"/>
                  <a:pt x="487528" y="2400519"/>
                  <a:pt x="449705" y="2381608"/>
                </a:cubicBezTo>
                <a:cubicBezTo>
                  <a:pt x="435572" y="2374542"/>
                  <a:pt x="419725" y="2371615"/>
                  <a:pt x="404735" y="2366618"/>
                </a:cubicBezTo>
                <a:cubicBezTo>
                  <a:pt x="374755" y="2346631"/>
                  <a:pt x="340272" y="2332135"/>
                  <a:pt x="314794" y="2306657"/>
                </a:cubicBezTo>
                <a:cubicBezTo>
                  <a:pt x="294807" y="2286670"/>
                  <a:pt x="270512" y="2270215"/>
                  <a:pt x="254833" y="2246696"/>
                </a:cubicBezTo>
                <a:cubicBezTo>
                  <a:pt x="217013" y="2189967"/>
                  <a:pt x="237592" y="2214465"/>
                  <a:pt x="194872" y="2171746"/>
                </a:cubicBezTo>
                <a:cubicBezTo>
                  <a:pt x="157194" y="2058709"/>
                  <a:pt x="208019" y="2198041"/>
                  <a:pt x="149902" y="2081805"/>
                </a:cubicBezTo>
                <a:cubicBezTo>
                  <a:pt x="87845" y="1957690"/>
                  <a:pt x="190846" y="2120732"/>
                  <a:pt x="104931" y="1991864"/>
                </a:cubicBezTo>
                <a:lnTo>
                  <a:pt x="59961" y="1856952"/>
                </a:lnTo>
                <a:lnTo>
                  <a:pt x="44971" y="1811982"/>
                </a:lnTo>
                <a:cubicBezTo>
                  <a:pt x="39974" y="1777005"/>
                  <a:pt x="36910" y="1741696"/>
                  <a:pt x="29981" y="1707050"/>
                </a:cubicBezTo>
                <a:cubicBezTo>
                  <a:pt x="26882" y="1691556"/>
                  <a:pt x="18822" y="1677409"/>
                  <a:pt x="14990" y="1662080"/>
                </a:cubicBezTo>
                <a:cubicBezTo>
                  <a:pt x="8810" y="1637362"/>
                  <a:pt x="4997" y="1612113"/>
                  <a:pt x="0" y="1587129"/>
                </a:cubicBezTo>
                <a:cubicBezTo>
                  <a:pt x="4997" y="1462211"/>
                  <a:pt x="1671" y="1336681"/>
                  <a:pt x="14990" y="1212375"/>
                </a:cubicBezTo>
                <a:cubicBezTo>
                  <a:pt x="16909" y="1194462"/>
                  <a:pt x="39274" y="1184496"/>
                  <a:pt x="44971" y="1167405"/>
                </a:cubicBezTo>
                <a:cubicBezTo>
                  <a:pt x="54583" y="1138571"/>
                  <a:pt x="53368" y="1107134"/>
                  <a:pt x="59961" y="1077464"/>
                </a:cubicBezTo>
                <a:cubicBezTo>
                  <a:pt x="66978" y="1045886"/>
                  <a:pt x="97150" y="980885"/>
                  <a:pt x="104931" y="957542"/>
                </a:cubicBezTo>
                <a:cubicBezTo>
                  <a:pt x="111446" y="937997"/>
                  <a:pt x="114262" y="917391"/>
                  <a:pt x="119922" y="897582"/>
                </a:cubicBezTo>
                <a:cubicBezTo>
                  <a:pt x="124263" y="882389"/>
                  <a:pt x="130571" y="867804"/>
                  <a:pt x="134912" y="852611"/>
                </a:cubicBezTo>
                <a:cubicBezTo>
                  <a:pt x="141316" y="830197"/>
                  <a:pt x="152911" y="771641"/>
                  <a:pt x="164892" y="747680"/>
                </a:cubicBezTo>
                <a:cubicBezTo>
                  <a:pt x="172949" y="731566"/>
                  <a:pt x="184879" y="717700"/>
                  <a:pt x="194872" y="702710"/>
                </a:cubicBezTo>
                <a:cubicBezTo>
                  <a:pt x="229668" y="598318"/>
                  <a:pt x="184971" y="710067"/>
                  <a:pt x="239843" y="627759"/>
                </a:cubicBezTo>
                <a:cubicBezTo>
                  <a:pt x="252238" y="609166"/>
                  <a:pt x="256104" y="585437"/>
                  <a:pt x="269823" y="567798"/>
                </a:cubicBezTo>
                <a:cubicBezTo>
                  <a:pt x="291515" y="539908"/>
                  <a:pt x="323575" y="521113"/>
                  <a:pt x="344774" y="492847"/>
                </a:cubicBezTo>
                <a:cubicBezTo>
                  <a:pt x="359764" y="472860"/>
                  <a:pt x="375417" y="453354"/>
                  <a:pt x="389744" y="432887"/>
                </a:cubicBezTo>
                <a:cubicBezTo>
                  <a:pt x="410407" y="403369"/>
                  <a:pt x="424227" y="368425"/>
                  <a:pt x="449705" y="342946"/>
                </a:cubicBezTo>
                <a:cubicBezTo>
                  <a:pt x="505163" y="287486"/>
                  <a:pt x="471846" y="324724"/>
                  <a:pt x="539646" y="223024"/>
                </a:cubicBezTo>
                <a:cubicBezTo>
                  <a:pt x="561907" y="189632"/>
                  <a:pt x="569092" y="172485"/>
                  <a:pt x="599607" y="148073"/>
                </a:cubicBezTo>
                <a:cubicBezTo>
                  <a:pt x="613675" y="136819"/>
                  <a:pt x="627321" y="123270"/>
                  <a:pt x="644577" y="118093"/>
                </a:cubicBezTo>
                <a:cubicBezTo>
                  <a:pt x="678419" y="107940"/>
                  <a:pt x="714531" y="108100"/>
                  <a:pt x="749508" y="103103"/>
                </a:cubicBezTo>
                <a:cubicBezTo>
                  <a:pt x="1400252" y="-113807"/>
                  <a:pt x="819420" y="74409"/>
                  <a:pt x="2713220" y="103103"/>
                </a:cubicBezTo>
                <a:cubicBezTo>
                  <a:pt x="2733820" y="103415"/>
                  <a:pt x="2752859" y="114706"/>
                  <a:pt x="2773181" y="118093"/>
                </a:cubicBezTo>
                <a:cubicBezTo>
                  <a:pt x="2812918" y="124716"/>
                  <a:pt x="2853128" y="128086"/>
                  <a:pt x="2893102" y="133083"/>
                </a:cubicBezTo>
                <a:cubicBezTo>
                  <a:pt x="2913089" y="138080"/>
                  <a:pt x="2933329" y="142153"/>
                  <a:pt x="2953062" y="148073"/>
                </a:cubicBezTo>
                <a:cubicBezTo>
                  <a:pt x="2983331" y="157154"/>
                  <a:pt x="3043003" y="178054"/>
                  <a:pt x="3043003" y="178054"/>
                </a:cubicBezTo>
                <a:lnTo>
                  <a:pt x="3117954" y="253005"/>
                </a:lnTo>
                <a:cubicBezTo>
                  <a:pt x="3127948" y="262998"/>
                  <a:pt x="3136176" y="275145"/>
                  <a:pt x="3147935" y="282985"/>
                </a:cubicBezTo>
                <a:cubicBezTo>
                  <a:pt x="3162925" y="292978"/>
                  <a:pt x="3179226" y="301241"/>
                  <a:pt x="3192905" y="312965"/>
                </a:cubicBezTo>
                <a:cubicBezTo>
                  <a:pt x="3320129" y="422014"/>
                  <a:pt x="3194595" y="334079"/>
                  <a:pt x="3297836" y="402906"/>
                </a:cubicBezTo>
                <a:cubicBezTo>
                  <a:pt x="3302833" y="417896"/>
                  <a:pt x="3305759" y="433744"/>
                  <a:pt x="3312826" y="447877"/>
                </a:cubicBezTo>
                <a:cubicBezTo>
                  <a:pt x="3331734" y="485693"/>
                  <a:pt x="3344904" y="494944"/>
                  <a:pt x="3372787" y="522828"/>
                </a:cubicBezTo>
                <a:cubicBezTo>
                  <a:pt x="3408734" y="630670"/>
                  <a:pt x="3365114" y="495976"/>
                  <a:pt x="3402767" y="627759"/>
                </a:cubicBezTo>
                <a:cubicBezTo>
                  <a:pt x="3407108" y="642952"/>
                  <a:pt x="3413417" y="657536"/>
                  <a:pt x="3417758" y="672729"/>
                </a:cubicBezTo>
                <a:cubicBezTo>
                  <a:pt x="3423418" y="692538"/>
                  <a:pt x="3426828" y="712957"/>
                  <a:pt x="3432748" y="732690"/>
                </a:cubicBezTo>
                <a:cubicBezTo>
                  <a:pt x="3441829" y="762959"/>
                  <a:pt x="3462728" y="822631"/>
                  <a:pt x="3462728" y="822631"/>
                </a:cubicBezTo>
                <a:cubicBezTo>
                  <a:pt x="3467725" y="877595"/>
                  <a:pt x="3471270" y="932710"/>
                  <a:pt x="3477718" y="987523"/>
                </a:cubicBezTo>
                <a:cubicBezTo>
                  <a:pt x="3516481" y="1317012"/>
                  <a:pt x="3466207" y="782470"/>
                  <a:pt x="3507699" y="1197385"/>
                </a:cubicBezTo>
                <a:cubicBezTo>
                  <a:pt x="3513686" y="1257255"/>
                  <a:pt x="3517692" y="1317306"/>
                  <a:pt x="3522689" y="1377267"/>
                </a:cubicBezTo>
                <a:cubicBezTo>
                  <a:pt x="3517692" y="1507182"/>
                  <a:pt x="3518496" y="1637449"/>
                  <a:pt x="3507699" y="1767011"/>
                </a:cubicBezTo>
                <a:cubicBezTo>
                  <a:pt x="3494381" y="1926822"/>
                  <a:pt x="3487704" y="1870303"/>
                  <a:pt x="3462728" y="1961883"/>
                </a:cubicBezTo>
                <a:cubicBezTo>
                  <a:pt x="3451887" y="2001635"/>
                  <a:pt x="3442741" y="2041831"/>
                  <a:pt x="3432748" y="2081805"/>
                </a:cubicBezTo>
                <a:cubicBezTo>
                  <a:pt x="3427751" y="2101792"/>
                  <a:pt x="3424273" y="2122221"/>
                  <a:pt x="3417758" y="2141765"/>
                </a:cubicBezTo>
                <a:cubicBezTo>
                  <a:pt x="3412761" y="2156755"/>
                  <a:pt x="3407108" y="2171543"/>
                  <a:pt x="3402767" y="2186736"/>
                </a:cubicBezTo>
                <a:cubicBezTo>
                  <a:pt x="3397107" y="2206545"/>
                  <a:pt x="3393697" y="2226963"/>
                  <a:pt x="3387777" y="2246696"/>
                </a:cubicBezTo>
                <a:cubicBezTo>
                  <a:pt x="3379822" y="2273213"/>
                  <a:pt x="3359522" y="2356244"/>
                  <a:pt x="3327817" y="2381608"/>
                </a:cubicBezTo>
                <a:cubicBezTo>
                  <a:pt x="3315478" y="2391479"/>
                  <a:pt x="3297836" y="2391601"/>
                  <a:pt x="3282846" y="2396598"/>
                </a:cubicBezTo>
                <a:cubicBezTo>
                  <a:pt x="3267856" y="2406591"/>
                  <a:pt x="3253990" y="2418521"/>
                  <a:pt x="3237876" y="2426578"/>
                </a:cubicBezTo>
                <a:cubicBezTo>
                  <a:pt x="3223743" y="2433645"/>
                  <a:pt x="3208706" y="2441569"/>
                  <a:pt x="3192905" y="2441569"/>
                </a:cubicBezTo>
                <a:cubicBezTo>
                  <a:pt x="3037926" y="2441569"/>
                  <a:pt x="2883108" y="2431575"/>
                  <a:pt x="2728210" y="2426578"/>
                </a:cubicBezTo>
                <a:cubicBezTo>
                  <a:pt x="2707787" y="2412963"/>
                  <a:pt x="2667498" y="2390349"/>
                  <a:pt x="2653259" y="2366618"/>
                </a:cubicBezTo>
                <a:cubicBezTo>
                  <a:pt x="2645129" y="2353069"/>
                  <a:pt x="2643266" y="2336637"/>
                  <a:pt x="2638269" y="2321647"/>
                </a:cubicBezTo>
                <a:cubicBezTo>
                  <a:pt x="2643266" y="2246696"/>
                  <a:pt x="2645785" y="2171539"/>
                  <a:pt x="2653259" y="2096795"/>
                </a:cubicBezTo>
                <a:cubicBezTo>
                  <a:pt x="2655794" y="2071443"/>
                  <a:pt x="2668249" y="2047322"/>
                  <a:pt x="2668249" y="2021844"/>
                </a:cubicBezTo>
                <a:cubicBezTo>
                  <a:pt x="2668249" y="1861871"/>
                  <a:pt x="2661053" y="1701942"/>
                  <a:pt x="2653259" y="1542159"/>
                </a:cubicBezTo>
                <a:cubicBezTo>
                  <a:pt x="2650971" y="1495247"/>
                  <a:pt x="2641269" y="1366774"/>
                  <a:pt x="2608289" y="1317306"/>
                </a:cubicBezTo>
                <a:cubicBezTo>
                  <a:pt x="2598295" y="1302316"/>
                  <a:pt x="2589562" y="1286404"/>
                  <a:pt x="2578308" y="1272336"/>
                </a:cubicBezTo>
                <a:cubicBezTo>
                  <a:pt x="2569479" y="1261300"/>
                  <a:pt x="2560447" y="1249626"/>
                  <a:pt x="2548328" y="1242355"/>
                </a:cubicBezTo>
                <a:cubicBezTo>
                  <a:pt x="2511843" y="1220463"/>
                  <a:pt x="2399966" y="1214441"/>
                  <a:pt x="2383436" y="1212375"/>
                </a:cubicBezTo>
                <a:cubicBezTo>
                  <a:pt x="2213548" y="1217372"/>
                  <a:pt x="2043733" y="1227365"/>
                  <a:pt x="1873771" y="1227365"/>
                </a:cubicBezTo>
                <a:cubicBezTo>
                  <a:pt x="1061505" y="1227365"/>
                  <a:pt x="1466335" y="1182733"/>
                  <a:pt x="1109272" y="1227365"/>
                </a:cubicBezTo>
                <a:cubicBezTo>
                  <a:pt x="903824" y="1535543"/>
                  <a:pt x="1094126" y="1232499"/>
                  <a:pt x="1064302" y="2216716"/>
                </a:cubicBezTo>
                <a:cubicBezTo>
                  <a:pt x="1063823" y="2232510"/>
                  <a:pt x="1053144" y="2246358"/>
                  <a:pt x="1049312" y="2261687"/>
                </a:cubicBezTo>
                <a:cubicBezTo>
                  <a:pt x="1041506" y="2292913"/>
                  <a:pt x="1025781" y="2405137"/>
                  <a:pt x="1004341" y="2426578"/>
                </a:cubicBezTo>
                <a:cubicBezTo>
                  <a:pt x="994348" y="2436572"/>
                  <a:pt x="985667" y="2448079"/>
                  <a:pt x="974361" y="2456559"/>
                </a:cubicBezTo>
                <a:cubicBezTo>
                  <a:pt x="945536" y="2478178"/>
                  <a:pt x="918603" y="2505124"/>
                  <a:pt x="884420" y="2516519"/>
                </a:cubicBezTo>
                <a:lnTo>
                  <a:pt x="869430" y="253151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812536" y="1528839"/>
            <a:ext cx="308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 smtClean="0">
                <a:solidFill>
                  <a:srgbClr val="FF0000"/>
                </a:solidFill>
              </a:rPr>
              <a:t>Supernode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187244" y="424477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6900510" y="424477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594491" y="426482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441423" y="427981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 flipH="1" flipV="1">
            <a:off x="3817499" y="4832493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5400000" flipH="1" flipV="1">
            <a:off x="5795024" y="4832492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40767"/>
              </p:ext>
            </p:extLst>
          </p:nvPr>
        </p:nvGraphicFramePr>
        <p:xfrm>
          <a:off x="3324225" y="4208463"/>
          <a:ext cx="3444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1" name="方程式" r:id="rId9" imgW="152280" imgH="253800" progId="Equation.3">
                  <p:embed/>
                </p:oleObj>
              </mc:Choice>
              <mc:Fallback>
                <p:oleObj name="方程式" r:id="rId9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4208463"/>
                        <a:ext cx="3444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91968"/>
              </p:ext>
            </p:extLst>
          </p:nvPr>
        </p:nvGraphicFramePr>
        <p:xfrm>
          <a:off x="3718330" y="4566543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2" name="方程式" r:id="rId11" imgW="164880" imgH="253800" progId="Equation.3">
                  <p:embed/>
                </p:oleObj>
              </mc:Choice>
              <mc:Fallback>
                <p:oleObj name="方程式" r:id="rId11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330" y="4566543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97818"/>
              </p:ext>
            </p:extLst>
          </p:nvPr>
        </p:nvGraphicFramePr>
        <p:xfrm>
          <a:off x="4928881" y="4248439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3" name="方程式" r:id="rId13" imgW="164880" imgH="253800" progId="Equation.3">
                  <p:embed/>
                </p:oleObj>
              </mc:Choice>
              <mc:Fallback>
                <p:oleObj name="方程式" r:id="rId13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881" y="4248439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678326"/>
              </p:ext>
            </p:extLst>
          </p:nvPr>
        </p:nvGraphicFramePr>
        <p:xfrm>
          <a:off x="5395150" y="4248439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4" name="方程式" r:id="rId15" imgW="164880" imgH="253800" progId="Equation.3">
                  <p:embed/>
                </p:oleObj>
              </mc:Choice>
              <mc:Fallback>
                <p:oleObj name="方程式" r:id="rId1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150" y="4248439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32912"/>
              </p:ext>
            </p:extLst>
          </p:nvPr>
        </p:nvGraphicFramePr>
        <p:xfrm>
          <a:off x="5731897" y="4744513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5" name="方程式" r:id="rId17" imgW="164880" imgH="253800" progId="Equation.3">
                  <p:embed/>
                </p:oleObj>
              </mc:Choice>
              <mc:Fallback>
                <p:oleObj name="方程式" r:id="rId17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897" y="4744513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10748"/>
              </p:ext>
            </p:extLst>
          </p:nvPr>
        </p:nvGraphicFramePr>
        <p:xfrm>
          <a:off x="7070011" y="4199258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6" name="方程式" r:id="rId19" imgW="164880" imgH="253800" progId="Equation.3">
                  <p:embed/>
                </p:oleObj>
              </mc:Choice>
              <mc:Fallback>
                <p:oleObj name="方程式" r:id="rId19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011" y="4199258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70008"/>
              </p:ext>
            </p:extLst>
          </p:nvPr>
        </p:nvGraphicFramePr>
        <p:xfrm>
          <a:off x="308822" y="1542890"/>
          <a:ext cx="3717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7" name="方程式" r:id="rId21" imgW="1638000" imgH="253800" progId="Equation.3">
                  <p:embed/>
                </p:oleObj>
              </mc:Choice>
              <mc:Fallback>
                <p:oleObj name="方程式" r:id="rId21" imgW="1638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22" y="1542890"/>
                        <a:ext cx="37179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67797"/>
              </p:ext>
            </p:extLst>
          </p:nvPr>
        </p:nvGraphicFramePr>
        <p:xfrm>
          <a:off x="356655" y="2176094"/>
          <a:ext cx="1181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8" name="方程式" r:id="rId23" imgW="520560" imgH="253800" progId="Equation.3">
                  <p:embed/>
                </p:oleObj>
              </mc:Choice>
              <mc:Fallback>
                <p:oleObj name="方程式" r:id="rId23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55" y="2176094"/>
                        <a:ext cx="1181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49900"/>
              </p:ext>
            </p:extLst>
          </p:nvPr>
        </p:nvGraphicFramePr>
        <p:xfrm>
          <a:off x="6701492" y="420838"/>
          <a:ext cx="20796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9" name="方程式" r:id="rId25" imgW="914400" imgH="533160" progId="Equation.3">
                  <p:embed/>
                </p:oleObj>
              </mc:Choice>
              <mc:Fallback>
                <p:oleObj name="方程式" r:id="rId25" imgW="914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492" y="420838"/>
                        <a:ext cx="207962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2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Oscillator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- </a:t>
            </a:r>
            <a:r>
              <a:rPr lang="en-US" altLang="zh-TW" dirty="0"/>
              <a:t>Example </a:t>
            </a:r>
            <a:r>
              <a:rPr lang="en-US" altLang="zh-TW" dirty="0" smtClean="0"/>
              <a:t>6.10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6" y="2337564"/>
            <a:ext cx="7058025" cy="2162175"/>
          </a:xfrm>
          <a:prstGeom prst="rect">
            <a:avLst/>
          </a:prstGeom>
        </p:spPr>
      </p:pic>
      <p:sp>
        <p:nvSpPr>
          <p:cNvPr id="8" name="手繪多邊形 7"/>
          <p:cNvSpPr/>
          <p:nvPr/>
        </p:nvSpPr>
        <p:spPr>
          <a:xfrm>
            <a:off x="1188299" y="4271980"/>
            <a:ext cx="6725264" cy="472028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flipV="1">
            <a:off x="1188299" y="1803624"/>
            <a:ext cx="6725264" cy="761699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281588" y="5199921"/>
            <a:ext cx="2627086" cy="1006475"/>
            <a:chOff x="3789588" y="5199921"/>
            <a:chExt cx="2627086" cy="1006475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768848"/>
                </p:ext>
              </p:extLst>
            </p:nvPr>
          </p:nvGraphicFramePr>
          <p:xfrm>
            <a:off x="5386387" y="5199921"/>
            <a:ext cx="1030287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7" name="方程式" r:id="rId4" imgW="495000" imgH="431640" progId="Equation.3">
                    <p:embed/>
                  </p:oleObj>
                </mc:Choice>
                <mc:Fallback>
                  <p:oleObj name="方程式" r:id="rId4" imgW="495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387" y="5199921"/>
                          <a:ext cx="1030287" cy="100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3789588" y="5398006"/>
              <a:ext cx="2627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First Find</a:t>
              </a:r>
              <a:endParaRPr lang="zh-TW" altLang="en-US" sz="28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5384800" y="1987267"/>
            <a:ext cx="3130550" cy="252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33" y="1545529"/>
            <a:ext cx="5138394" cy="2082698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03170"/>
              </p:ext>
            </p:extLst>
          </p:nvPr>
        </p:nvGraphicFramePr>
        <p:xfrm>
          <a:off x="1471027" y="5731121"/>
          <a:ext cx="2378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" name="方程式" r:id="rId4" imgW="1346040" imgH="431640" progId="Equation.3">
                  <p:embed/>
                </p:oleObj>
              </mc:Choice>
              <mc:Fallback>
                <p:oleObj name="方程式" r:id="rId4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027" y="5731121"/>
                        <a:ext cx="23780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30638"/>
              </p:ext>
            </p:extLst>
          </p:nvPr>
        </p:nvGraphicFramePr>
        <p:xfrm>
          <a:off x="4541330" y="5790312"/>
          <a:ext cx="343376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6" name="方程式" r:id="rId6" imgW="2145960" imgH="457200" progId="Equation.3">
                  <p:embed/>
                </p:oleObj>
              </mc:Choice>
              <mc:Fallback>
                <p:oleObj name="方程式" r:id="rId6" imgW="2145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30" y="5790312"/>
                        <a:ext cx="343376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86072"/>
              </p:ext>
            </p:extLst>
          </p:nvPr>
        </p:nvGraphicFramePr>
        <p:xfrm>
          <a:off x="1485541" y="4868118"/>
          <a:ext cx="2400301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" name="方程式" r:id="rId8" imgW="1358640" imgH="444240" progId="Equation.3">
                  <p:embed/>
                </p:oleObj>
              </mc:Choice>
              <mc:Fallback>
                <p:oleObj name="方程式" r:id="rId8" imgW="1358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541" y="4868118"/>
                        <a:ext cx="2400301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68878"/>
              </p:ext>
            </p:extLst>
          </p:nvPr>
        </p:nvGraphicFramePr>
        <p:xfrm>
          <a:off x="1485541" y="4339891"/>
          <a:ext cx="18399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" name="方程式" r:id="rId10" imgW="1041120" imgH="253800" progId="Equation.3">
                  <p:embed/>
                </p:oleObj>
              </mc:Choice>
              <mc:Fallback>
                <p:oleObj name="方程式" r:id="rId10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541" y="4339891"/>
                        <a:ext cx="18399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50673"/>
              </p:ext>
            </p:extLst>
          </p:nvPr>
        </p:nvGraphicFramePr>
        <p:xfrm>
          <a:off x="1500055" y="3687691"/>
          <a:ext cx="1009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9" name="方程式" r:id="rId12" imgW="571320" imgH="253800" progId="Equation.3">
                  <p:embed/>
                </p:oleObj>
              </mc:Choice>
              <mc:Fallback>
                <p:oleObj name="方程式" r:id="rId12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055" y="3687691"/>
                        <a:ext cx="10096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28855"/>
              </p:ext>
            </p:extLst>
          </p:nvPr>
        </p:nvGraphicFramePr>
        <p:xfrm>
          <a:off x="4541330" y="3596069"/>
          <a:ext cx="231616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0" name="方程式" r:id="rId14" imgW="1447560" imgH="431640" progId="Equation.3">
                  <p:embed/>
                </p:oleObj>
              </mc:Choice>
              <mc:Fallback>
                <p:oleObj name="方程式" r:id="rId14" imgW="1447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30" y="3596069"/>
                        <a:ext cx="231616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14759"/>
              </p:ext>
            </p:extLst>
          </p:nvPr>
        </p:nvGraphicFramePr>
        <p:xfrm>
          <a:off x="4897755" y="4303254"/>
          <a:ext cx="34734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1" name="方程式" r:id="rId16" imgW="2171520" imgH="431640" progId="Equation.3">
                  <p:embed/>
                </p:oleObj>
              </mc:Choice>
              <mc:Fallback>
                <p:oleObj name="方程式" r:id="rId16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755" y="4303254"/>
                        <a:ext cx="34734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23794"/>
              </p:ext>
            </p:extLst>
          </p:nvPr>
        </p:nvGraphicFramePr>
        <p:xfrm>
          <a:off x="4897755" y="5067823"/>
          <a:ext cx="27828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2" name="方程式" r:id="rId18" imgW="1739880" imgH="431640" progId="Equation.3">
                  <p:embed/>
                </p:oleObj>
              </mc:Choice>
              <mc:Fallback>
                <p:oleObj name="方程式" r:id="rId18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755" y="5067823"/>
                        <a:ext cx="27828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0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33" y="1545529"/>
            <a:ext cx="5138394" cy="2082698"/>
          </a:xfrm>
          <a:prstGeom prst="rect">
            <a:avLst/>
          </a:prstGeom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6041"/>
              </p:ext>
            </p:extLst>
          </p:nvPr>
        </p:nvGraphicFramePr>
        <p:xfrm>
          <a:off x="712789" y="3919743"/>
          <a:ext cx="343376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2" name="方程式" r:id="rId4" imgW="2145960" imgH="457200" progId="Equation.3">
                  <p:embed/>
                </p:oleObj>
              </mc:Choice>
              <mc:Fallback>
                <p:oleObj name="方程式" r:id="rId4" imgW="2145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9" y="3919743"/>
                        <a:ext cx="343376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896145" y="4711316"/>
            <a:ext cx="3067050" cy="2034382"/>
            <a:chOff x="896145" y="4711316"/>
            <a:chExt cx="3067050" cy="2034382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832141"/>
                </p:ext>
              </p:extLst>
            </p:nvPr>
          </p:nvGraphicFramePr>
          <p:xfrm>
            <a:off x="896145" y="5485223"/>
            <a:ext cx="3067050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43" name="方程式" r:id="rId6" imgW="1917360" imgH="787320" progId="Equation.3">
                    <p:embed/>
                  </p:oleObj>
                </mc:Choice>
                <mc:Fallback>
                  <p:oleObj name="方程式" r:id="rId6" imgW="191736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145" y="5485223"/>
                          <a:ext cx="3067050" cy="1260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901737"/>
                </p:ext>
              </p:extLst>
            </p:nvPr>
          </p:nvGraphicFramePr>
          <p:xfrm>
            <a:off x="1180183" y="4928000"/>
            <a:ext cx="100965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44" name="方程式" r:id="rId8" imgW="571320" imgH="253800" progId="Equation.3">
                    <p:embed/>
                  </p:oleObj>
                </mc:Choice>
                <mc:Fallback>
                  <p:oleObj name="方程式" r:id="rId8" imgW="571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183" y="4928000"/>
                          <a:ext cx="1009650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向下箭號 15"/>
            <p:cNvSpPr/>
            <p:nvPr/>
          </p:nvSpPr>
          <p:spPr>
            <a:xfrm>
              <a:off x="2189833" y="4711316"/>
              <a:ext cx="538853" cy="9347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972845" y="3919743"/>
            <a:ext cx="388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we want v</a:t>
            </a:r>
            <a:r>
              <a:rPr lang="en-US" altLang="zh-TW" sz="2400" baseline="-25000" dirty="0" smtClean="0"/>
              <a:t>in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x</a:t>
            </a:r>
            <a:r>
              <a:rPr lang="en-US" altLang="zh-TW" sz="2400" dirty="0" smtClean="0"/>
              <a:t> </a:t>
            </a:r>
            <a:r>
              <a:rPr lang="en-US" altLang="zh-TW" sz="2400" b="1" i="1" dirty="0" smtClean="0"/>
              <a:t>in phase</a:t>
            </a:r>
            <a:endParaRPr lang="zh-TW" altLang="en-US" sz="2400" b="1" i="1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8428"/>
              </p:ext>
            </p:extLst>
          </p:nvPr>
        </p:nvGraphicFramePr>
        <p:xfrm>
          <a:off x="5132502" y="5294920"/>
          <a:ext cx="1605406" cy="111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" name="方程式" r:id="rId10" imgW="850680" imgH="571320" progId="Equation.3">
                  <p:embed/>
                </p:oleObj>
              </mc:Choice>
              <mc:Fallback>
                <p:oleObj name="方程式" r:id="rId10" imgW="8506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502" y="5294920"/>
                        <a:ext cx="1605406" cy="1114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903450"/>
              </p:ext>
            </p:extLst>
          </p:nvPr>
        </p:nvGraphicFramePr>
        <p:xfrm>
          <a:off x="6804398" y="5485223"/>
          <a:ext cx="1939431" cy="92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6" name="方程式" r:id="rId12" imgW="965160" imgH="444240" progId="Equation.3">
                  <p:embed/>
                </p:oleObj>
              </mc:Choice>
              <mc:Fallback>
                <p:oleObj name="方程式" r:id="rId12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398" y="5485223"/>
                        <a:ext cx="1939431" cy="923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91115"/>
              </p:ext>
            </p:extLst>
          </p:nvPr>
        </p:nvGraphicFramePr>
        <p:xfrm>
          <a:off x="6100895" y="4602220"/>
          <a:ext cx="1748095" cy="50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" name="方程式" r:id="rId14" imgW="876240" imgH="253800" progId="Equation.3">
                  <p:embed/>
                </p:oleObj>
              </mc:Choice>
              <mc:Fallback>
                <p:oleObj name="方程式" r:id="rId14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895" y="4602220"/>
                        <a:ext cx="1748095" cy="50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7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30580"/>
              </p:ext>
            </p:extLst>
          </p:nvPr>
        </p:nvGraphicFramePr>
        <p:xfrm>
          <a:off x="2776320" y="5012623"/>
          <a:ext cx="22987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2" name="方程式" r:id="rId3" imgW="1218960" imgH="495000" progId="Equation.3">
                  <p:embed/>
                </p:oleObj>
              </mc:Choice>
              <mc:Fallback>
                <p:oleObj name="方程式" r:id="rId3" imgW="1218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320" y="5012623"/>
                        <a:ext cx="22987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523988" y="5160343"/>
            <a:ext cx="254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we want </a:t>
            </a:r>
            <a:r>
              <a:rPr lang="en-US" altLang="zh-TW" sz="2400" dirty="0" smtClean="0">
                <a:solidFill>
                  <a:srgbClr val="FF0000"/>
                </a:solidFill>
              </a:rPr>
              <a:t>v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zh-TW" sz="2400" dirty="0" smtClean="0">
                <a:solidFill>
                  <a:srgbClr val="FF0000"/>
                </a:solidFill>
              </a:rPr>
              <a:t> =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v</a:t>
            </a:r>
            <a:r>
              <a:rPr lang="en-US" altLang="zh-TW" sz="2400" baseline="-25000" dirty="0" err="1" smtClean="0">
                <a:solidFill>
                  <a:srgbClr val="FF0000"/>
                </a:solidFill>
              </a:rPr>
              <a:t>out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15560"/>
              </p:ext>
            </p:extLst>
          </p:nvPr>
        </p:nvGraphicFramePr>
        <p:xfrm>
          <a:off x="6823997" y="5650159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3" name="方程式" r:id="rId5" imgW="799920" imgH="393480" progId="Equation.3">
                  <p:embed/>
                </p:oleObj>
              </mc:Choice>
              <mc:Fallback>
                <p:oleObj name="方程式" r:id="rId5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997" y="5650159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86" y="1575717"/>
            <a:ext cx="7058025" cy="2162175"/>
          </a:xfrm>
          <a:prstGeom prst="rect">
            <a:avLst/>
          </a:prstGeom>
        </p:spPr>
      </p:pic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8659"/>
              </p:ext>
            </p:extLst>
          </p:nvPr>
        </p:nvGraphicFramePr>
        <p:xfrm>
          <a:off x="145144" y="3872828"/>
          <a:ext cx="15573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4" name="方程式" r:id="rId8" imgW="774360" imgH="444240" progId="Equation.3">
                  <p:embed/>
                </p:oleObj>
              </mc:Choice>
              <mc:Fallback>
                <p:oleObj name="方程式" r:id="rId8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44" y="3872828"/>
                        <a:ext cx="15573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80077" y="4147183"/>
            <a:ext cx="269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(v</a:t>
            </a:r>
            <a:r>
              <a:rPr lang="en-US" altLang="zh-TW" sz="2400" baseline="-25000" dirty="0" smtClean="0"/>
              <a:t>in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x</a:t>
            </a:r>
            <a:r>
              <a:rPr lang="en-US" altLang="zh-TW" sz="2400" dirty="0" smtClean="0"/>
              <a:t> </a:t>
            </a:r>
            <a:r>
              <a:rPr lang="en-US" altLang="zh-TW" sz="2400" b="1" i="1" dirty="0" smtClean="0"/>
              <a:t>in phase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4386284" y="3737892"/>
            <a:ext cx="4656114" cy="1338598"/>
            <a:chOff x="4386284" y="3737892"/>
            <a:chExt cx="4656114" cy="1338598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7880034"/>
                </p:ext>
              </p:extLst>
            </p:nvPr>
          </p:nvGraphicFramePr>
          <p:xfrm>
            <a:off x="4923765" y="3737892"/>
            <a:ext cx="4118633" cy="133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5" name="方程式" r:id="rId10" imgW="2425680" imgH="787320" progId="Equation.3">
                    <p:embed/>
                  </p:oleObj>
                </mc:Choice>
                <mc:Fallback>
                  <p:oleObj name="方程式" r:id="rId10" imgW="242568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3765" y="3737892"/>
                          <a:ext cx="4118633" cy="1338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向右箭號 2"/>
            <p:cNvSpPr/>
            <p:nvPr/>
          </p:nvSpPr>
          <p:spPr>
            <a:xfrm>
              <a:off x="4386284" y="4147183"/>
              <a:ext cx="479425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05515"/>
              </p:ext>
            </p:extLst>
          </p:nvPr>
        </p:nvGraphicFramePr>
        <p:xfrm>
          <a:off x="514819" y="5210145"/>
          <a:ext cx="1428663" cy="53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6" name="方程式" r:id="rId12" imgW="672840" imgH="253800" progId="Equation.3">
                  <p:embed/>
                </p:oleObj>
              </mc:Choice>
              <mc:Fallback>
                <p:oleObj name="方程式" r:id="rId12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19" y="5210145"/>
                        <a:ext cx="1428663" cy="539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向右箭號 15"/>
          <p:cNvSpPr/>
          <p:nvPr/>
        </p:nvSpPr>
        <p:spPr>
          <a:xfrm>
            <a:off x="2071404" y="5234396"/>
            <a:ext cx="47942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4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53" y="2224629"/>
            <a:ext cx="7058025" cy="2162175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1213516" y="4159045"/>
            <a:ext cx="6725264" cy="472028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flipV="1">
            <a:off x="1213516" y="1690689"/>
            <a:ext cx="6725264" cy="761699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421368" y="4740208"/>
            <a:ext cx="3698080" cy="1847553"/>
            <a:chOff x="628650" y="4810303"/>
            <a:chExt cx="3698080" cy="1847553"/>
          </a:xfrm>
        </p:grpSpPr>
        <p:sp>
          <p:nvSpPr>
            <p:cNvPr id="5" name="文字方塊 4"/>
            <p:cNvSpPr txBox="1"/>
            <p:nvPr/>
          </p:nvSpPr>
          <p:spPr>
            <a:xfrm>
              <a:off x="3001327" y="5419482"/>
              <a:ext cx="1325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TW" sz="2400" baseline="-25000" dirty="0" smtClean="0">
                  <a:solidFill>
                    <a:srgbClr val="FF0000"/>
                  </a:solidFill>
                </a:rPr>
                <a:t>in</a:t>
              </a:r>
              <a:r>
                <a:rPr lang="en-US" altLang="zh-TW" sz="2400" dirty="0" smtClean="0">
                  <a:solidFill>
                    <a:srgbClr val="FF0000"/>
                  </a:solidFill>
                </a:rPr>
                <a:t> = </a:t>
              </a:r>
              <a:r>
                <a:rPr lang="en-US" altLang="zh-TW" sz="2400" dirty="0" err="1" smtClean="0">
                  <a:solidFill>
                    <a:srgbClr val="FF0000"/>
                  </a:solidFill>
                </a:rPr>
                <a:t>v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</a:rPr>
                <a:t>out</a:t>
              </a:r>
              <a:r>
                <a:rPr lang="en-US" altLang="zh-TW" sz="2400" dirty="0" smtClean="0">
                  <a:solidFill>
                    <a:srgbClr val="FF0000"/>
                  </a:solidFill>
                </a:rPr>
                <a:t> 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28650" y="5764640"/>
            <a:ext cx="1691353" cy="862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6" name="方程式" r:id="rId5" imgW="799920" imgH="393480" progId="Equation.3">
                    <p:embed/>
                  </p:oleObj>
                </mc:Choice>
                <mc:Fallback>
                  <p:oleObj name="方程式" r:id="rId5" imgW="799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5764640"/>
                          <a:ext cx="1691353" cy="862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96451" y="4810303"/>
            <a:ext cx="1555750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7" name="方程式" r:id="rId7" imgW="774360" imgH="444240" progId="Equation.3">
                    <p:embed/>
                  </p:oleObj>
                </mc:Choice>
                <mc:Fallback>
                  <p:oleObj name="方程式" r:id="rId7" imgW="7743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451" y="4810303"/>
                          <a:ext cx="1555750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右大括弧 2"/>
            <p:cNvSpPr/>
            <p:nvPr/>
          </p:nvSpPr>
          <p:spPr>
            <a:xfrm>
              <a:off x="2320003" y="4841013"/>
              <a:ext cx="523716" cy="1816843"/>
            </a:xfrm>
            <a:prstGeom prst="rightBrace">
              <a:avLst>
                <a:gd name="adj1" fmla="val 4300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803523" y="4750508"/>
            <a:ext cx="92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Set</a:t>
            </a:r>
            <a:endParaRPr lang="zh-TW" altLang="en-US" sz="2400" dirty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12864"/>
              </p:ext>
            </p:extLst>
          </p:nvPr>
        </p:nvGraphicFramePr>
        <p:xfrm>
          <a:off x="4435372" y="4558324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8" name="方程式" r:id="rId9" imgW="799920" imgH="393480" progId="Equation.3">
                  <p:embed/>
                </p:oleObj>
              </mc:Choice>
              <mc:Fallback>
                <p:oleObj name="方程式" r:id="rId9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372" y="4558324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4220788" y="5468517"/>
            <a:ext cx="3968494" cy="502451"/>
            <a:chOff x="649413" y="5454348"/>
            <a:chExt cx="3968494" cy="502451"/>
          </a:xfrm>
        </p:grpSpPr>
        <p:graphicFrame>
          <p:nvGraphicFramePr>
            <p:cNvPr id="15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530220" y="5454348"/>
            <a:ext cx="3087687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9" name="方程式" r:id="rId10" imgW="1460160" imgH="228600" progId="Equation.3">
                    <p:embed/>
                  </p:oleObj>
                </mc:Choice>
                <mc:Fallback>
                  <p:oleObj name="方程式" r:id="rId10" imgW="1460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220" y="5454348"/>
                          <a:ext cx="3087687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649413" y="5495134"/>
              <a:ext cx="97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Input:</a:t>
              </a:r>
              <a:endParaRPr lang="zh-TW" altLang="en-US" sz="2400" dirty="0"/>
            </a:p>
          </p:txBody>
        </p:sp>
      </p:grp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60841"/>
              </p:ext>
            </p:extLst>
          </p:nvPr>
        </p:nvGraphicFramePr>
        <p:xfrm>
          <a:off x="4220788" y="6087698"/>
          <a:ext cx="17462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0" name="方程式" r:id="rId12" imgW="825480" imgH="228600" progId="Equation.3">
                  <p:embed/>
                </p:oleObj>
              </mc:Choice>
              <mc:Fallback>
                <p:oleObj name="方程式" r:id="rId12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788" y="6087698"/>
                        <a:ext cx="17462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向右箭號 18"/>
          <p:cNvSpPr/>
          <p:nvPr/>
        </p:nvSpPr>
        <p:spPr>
          <a:xfrm>
            <a:off x="6040778" y="6116430"/>
            <a:ext cx="448446" cy="456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444980" y="6131486"/>
            <a:ext cx="277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 output as input</a:t>
            </a:r>
            <a:endParaRPr lang="zh-TW" altLang="en-US" sz="2400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30100"/>
              </p:ext>
            </p:extLst>
          </p:nvPr>
        </p:nvGraphicFramePr>
        <p:xfrm>
          <a:off x="7059562" y="1145800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1" name="方程式" r:id="rId14" imgW="799920" imgH="393480" progId="Equation.3">
                  <p:embed/>
                </p:oleObj>
              </mc:Choice>
              <mc:Fallback>
                <p:oleObj name="方程式" r:id="rId14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62" y="1145800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238143"/>
              </p:ext>
            </p:extLst>
          </p:nvPr>
        </p:nvGraphicFramePr>
        <p:xfrm>
          <a:off x="7127363" y="191463"/>
          <a:ext cx="155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2" name="方程式" r:id="rId15" imgW="774360" imgH="444240" progId="Equation.3">
                  <p:embed/>
                </p:oleObj>
              </mc:Choice>
              <mc:Fallback>
                <p:oleObj name="方程式" r:id="rId15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63" y="191463"/>
                        <a:ext cx="1555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8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9" grpId="0" animBg="1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53" y="2224629"/>
            <a:ext cx="7058025" cy="2162175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1213516" y="4159045"/>
            <a:ext cx="6725264" cy="472028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flipV="1">
            <a:off x="1213516" y="1690689"/>
            <a:ext cx="6725264" cy="761699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213516" y="4751399"/>
            <a:ext cx="506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Generate sinusoids without input!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1956466" y="5213064"/>
            <a:ext cx="5531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/>
              <a:t>Will the oscillation attenuate with </a:t>
            </a:r>
            <a:r>
              <a:rPr lang="zh-TW" altLang="en-US" sz="2400" dirty="0" smtClean="0"/>
              <a:t>time</a:t>
            </a:r>
            <a:r>
              <a:rPr lang="en-US" altLang="zh-TW" sz="2400" dirty="0" smtClean="0"/>
              <a:t>?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2315343" y="5639027"/>
            <a:ext cx="101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Yes.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3633248" y="5639026"/>
            <a:ext cx="300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R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dissipate the energy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321593" y="6136394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No.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633248" y="6136393"/>
            <a:ext cx="3167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Who supply the power?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66552" y="6127176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Amplifier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60840"/>
              </p:ext>
            </p:extLst>
          </p:nvPr>
        </p:nvGraphicFramePr>
        <p:xfrm>
          <a:off x="7059562" y="1145800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方程式" r:id="rId5" imgW="799920" imgH="393480" progId="Equation.3">
                  <p:embed/>
                </p:oleObj>
              </mc:Choice>
              <mc:Fallback>
                <p:oleObj name="方程式" r:id="rId5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62" y="1145800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94077"/>
              </p:ext>
            </p:extLst>
          </p:nvPr>
        </p:nvGraphicFramePr>
        <p:xfrm>
          <a:off x="7127363" y="191463"/>
          <a:ext cx="155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方程式" r:id="rId7" imgW="774360" imgH="444240" progId="Equation.3">
                  <p:embed/>
                </p:oleObj>
              </mc:Choice>
              <mc:Fallback>
                <p:oleObj name="方程式" r:id="rId7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63" y="191463"/>
                        <a:ext cx="1555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7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6.10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53" y="2224629"/>
            <a:ext cx="7058025" cy="2162175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1213516" y="4159045"/>
            <a:ext cx="6725264" cy="472028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flipV="1">
            <a:off x="1213516" y="1690689"/>
            <a:ext cx="6725264" cy="761699"/>
          </a:xfrm>
          <a:custGeom>
            <a:avLst/>
            <a:gdLst>
              <a:gd name="connsiteX0" fmla="*/ 6725264 w 6725264"/>
              <a:gd name="connsiteY0" fmla="*/ 0 h 472028"/>
              <a:gd name="connsiteX1" fmla="*/ 3878826 w 6725264"/>
              <a:gd name="connsiteY1" fmla="*/ 471949 h 472028"/>
              <a:gd name="connsiteX2" fmla="*/ 0 w 6725264"/>
              <a:gd name="connsiteY2" fmla="*/ 29497 h 4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264" h="472028">
                <a:moveTo>
                  <a:pt x="6725264" y="0"/>
                </a:moveTo>
                <a:cubicBezTo>
                  <a:pt x="5862483" y="233516"/>
                  <a:pt x="4999703" y="467033"/>
                  <a:pt x="3878826" y="471949"/>
                </a:cubicBezTo>
                <a:cubicBezTo>
                  <a:pt x="2757949" y="476865"/>
                  <a:pt x="1378974" y="253181"/>
                  <a:pt x="0" y="294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276502" y="3134073"/>
            <a:ext cx="1098251" cy="2400944"/>
            <a:chOff x="5276502" y="3134073"/>
            <a:chExt cx="1098251" cy="24009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6502" y="3134073"/>
              <a:ext cx="1098251" cy="193196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8968" y="5032010"/>
              <a:ext cx="571449" cy="503007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928415" y="4760293"/>
            <a:ext cx="364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TV remote controller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18968" y="4600030"/>
            <a:ext cx="268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Battery of controller</a:t>
            </a:r>
            <a:endParaRPr lang="zh-TW" altLang="en-US" sz="2800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90011"/>
              </p:ext>
            </p:extLst>
          </p:nvPr>
        </p:nvGraphicFramePr>
        <p:xfrm>
          <a:off x="7059562" y="1145800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方程式" r:id="rId7" imgW="799920" imgH="393480" progId="Equation.3">
                  <p:embed/>
                </p:oleObj>
              </mc:Choice>
              <mc:Fallback>
                <p:oleObj name="方程式" r:id="rId7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62" y="1145800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35375"/>
              </p:ext>
            </p:extLst>
          </p:nvPr>
        </p:nvGraphicFramePr>
        <p:xfrm>
          <a:off x="7127363" y="191463"/>
          <a:ext cx="155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方程式" r:id="rId9" imgW="774360" imgH="444240" progId="Equation.3">
                  <p:embed/>
                </p:oleObj>
              </mc:Choice>
              <mc:Fallback>
                <p:oleObj name="方程式" r:id="rId9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63" y="191463"/>
                        <a:ext cx="1555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1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</a:t>
            </a:r>
            <a:r>
              <a:rPr lang="en-US" altLang="zh-TW" dirty="0" smtClean="0"/>
              <a:t>9.7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1748645" y="4019550"/>
          <a:ext cx="57023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5" name="方程式" r:id="rId3" imgW="2743200" imgH="444240" progId="Equation.3">
                  <p:embed/>
                </p:oleObj>
              </mc:Choice>
              <mc:Fallback>
                <p:oleObj name="方程式" r:id="rId3" imgW="2743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645" y="4019550"/>
                        <a:ext cx="57023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內容版面配置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90" y="1838751"/>
            <a:ext cx="5532410" cy="2180799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2350"/>
              </p:ext>
            </p:extLst>
          </p:nvPr>
        </p:nvGraphicFramePr>
        <p:xfrm>
          <a:off x="3847511" y="5429540"/>
          <a:ext cx="24558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6" name="方程式" r:id="rId6" imgW="1180800" imgH="393480" progId="Equation.3">
                  <p:embed/>
                </p:oleObj>
              </mc:Choice>
              <mc:Fallback>
                <p:oleObj name="方程式" r:id="rId6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511" y="5429540"/>
                        <a:ext cx="24558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75528"/>
              </p:ext>
            </p:extLst>
          </p:nvPr>
        </p:nvGraphicFramePr>
        <p:xfrm>
          <a:off x="7059562" y="1145800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7" name="方程式" r:id="rId8" imgW="799920" imgH="393480" progId="Equation.3">
                  <p:embed/>
                </p:oleObj>
              </mc:Choice>
              <mc:Fallback>
                <p:oleObj name="方程式" r:id="rId8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62" y="1145800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43546"/>
              </p:ext>
            </p:extLst>
          </p:nvPr>
        </p:nvGraphicFramePr>
        <p:xfrm>
          <a:off x="7127363" y="191463"/>
          <a:ext cx="155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8" name="方程式" r:id="rId10" imgW="774360" imgH="444240" progId="Equation.3">
                  <p:embed/>
                </p:oleObj>
              </mc:Choice>
              <mc:Fallback>
                <p:oleObj name="方程式" r:id="rId10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63" y="191463"/>
                        <a:ext cx="1555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935884" y="5427703"/>
            <a:ext cx="2301490" cy="862506"/>
            <a:chOff x="908947" y="5485905"/>
            <a:chExt cx="2301490" cy="862506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151266"/>
                </p:ext>
              </p:extLst>
            </p:nvPr>
          </p:nvGraphicFramePr>
          <p:xfrm>
            <a:off x="1519084" y="5485905"/>
            <a:ext cx="1691353" cy="862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9" name="方程式" r:id="rId12" imgW="799920" imgH="393480" progId="Equation.3">
                    <p:embed/>
                  </p:oleObj>
                </mc:Choice>
                <mc:Fallback>
                  <p:oleObj name="方程式" r:id="rId12" imgW="799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084" y="5485905"/>
                          <a:ext cx="1691353" cy="862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908947" y="5686325"/>
              <a:ext cx="92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Set</a:t>
              </a:r>
              <a:endParaRPr lang="zh-TW" altLang="en-US" sz="2400" dirty="0"/>
            </a:p>
          </p:txBody>
        </p:sp>
      </p:grpSp>
      <p:sp>
        <p:nvSpPr>
          <p:cNvPr id="13" name="向右箭號 12"/>
          <p:cNvSpPr/>
          <p:nvPr/>
        </p:nvSpPr>
        <p:spPr>
          <a:xfrm>
            <a:off x="3345402" y="5628123"/>
            <a:ext cx="502109" cy="58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6411402" y="5597168"/>
            <a:ext cx="502109" cy="58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992784" y="5628123"/>
            <a:ext cx="182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Undamped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Oscillator</a:t>
            </a:r>
            <a:r>
              <a:rPr lang="zh-TW" altLang="en-US" dirty="0"/>
              <a:t> </a:t>
            </a:r>
            <a:r>
              <a:rPr lang="en-US" altLang="zh-TW" dirty="0"/>
              <a:t>- Example </a:t>
            </a:r>
            <a:r>
              <a:rPr lang="en-US" altLang="zh-TW" dirty="0" smtClean="0"/>
              <a:t>9.7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1748645" y="4019550"/>
          <a:ext cx="57023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1" name="方程式" r:id="rId3" imgW="2743200" imgH="444240" progId="Equation.3">
                  <p:embed/>
                </p:oleObj>
              </mc:Choice>
              <mc:Fallback>
                <p:oleObj name="方程式" r:id="rId3" imgW="2743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645" y="4019550"/>
                        <a:ext cx="57023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內容版面配置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90" y="1838751"/>
            <a:ext cx="5532410" cy="2180799"/>
          </a:xfrm>
          <a:prstGeom prst="rect">
            <a:avLst/>
          </a:prstGeom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7059562" y="1145800"/>
          <a:ext cx="1691353" cy="86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2" name="方程式" r:id="rId6" imgW="799920" imgH="393480" progId="Equation.3">
                  <p:embed/>
                </p:oleObj>
              </mc:Choice>
              <mc:Fallback>
                <p:oleObj name="方程式" r:id="rId6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562" y="1145800"/>
                        <a:ext cx="1691353" cy="86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7127363" y="191463"/>
          <a:ext cx="1555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" name="方程式" r:id="rId8" imgW="774360" imgH="444240" progId="Equation.3">
                  <p:embed/>
                </p:oleObj>
              </mc:Choice>
              <mc:Fallback>
                <p:oleObj name="方程式" r:id="rId8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63" y="191463"/>
                        <a:ext cx="1555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5971"/>
              </p:ext>
            </p:extLst>
          </p:nvPr>
        </p:nvGraphicFramePr>
        <p:xfrm>
          <a:off x="278013" y="5035073"/>
          <a:ext cx="1689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4" name="方程式" r:id="rId10" imgW="812520" imgH="444240" progId="Equation.3">
                  <p:embed/>
                </p:oleObj>
              </mc:Choice>
              <mc:Fallback>
                <p:oleObj name="方程式" r:id="rId10" imgW="812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13" y="5035073"/>
                        <a:ext cx="1689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向右箭號 16"/>
          <p:cNvSpPr/>
          <p:nvPr/>
        </p:nvSpPr>
        <p:spPr>
          <a:xfrm>
            <a:off x="2153265" y="5376953"/>
            <a:ext cx="437534" cy="523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779650"/>
              </p:ext>
            </p:extLst>
          </p:nvPr>
        </p:nvGraphicFramePr>
        <p:xfrm>
          <a:off x="2760760" y="5376953"/>
          <a:ext cx="33416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5" name="方程式" r:id="rId12" imgW="1841400" imgH="228600" progId="Equation.3">
                  <p:embed/>
                </p:oleObj>
              </mc:Choice>
              <mc:Fallback>
                <p:oleObj name="方程式" r:id="rId12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760" y="5376953"/>
                        <a:ext cx="33416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69884"/>
              </p:ext>
            </p:extLst>
          </p:nvPr>
        </p:nvGraphicFramePr>
        <p:xfrm>
          <a:off x="628650" y="6070123"/>
          <a:ext cx="1162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6" name="方程式" r:id="rId14" imgW="558720" imgH="228600" progId="Equation.3">
                  <p:embed/>
                </p:oleObj>
              </mc:Choice>
              <mc:Fallback>
                <p:oleObj name="方程式" r:id="rId14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6070123"/>
                        <a:ext cx="1162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30843"/>
              </p:ext>
            </p:extLst>
          </p:nvPr>
        </p:nvGraphicFramePr>
        <p:xfrm>
          <a:off x="2760760" y="5967780"/>
          <a:ext cx="26273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" name="方程式" r:id="rId16" imgW="1447560" imgH="228600" progId="Equation.3">
                  <p:embed/>
                </p:oleObj>
              </mc:Choice>
              <mc:Fallback>
                <p:oleObj name="方程式" r:id="rId16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760" y="5967780"/>
                        <a:ext cx="26273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175569" y="5300516"/>
            <a:ext cx="2875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Amplitude and phase are determined by initial condition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27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6.46</a:t>
            </a:r>
          </a:p>
          <a:p>
            <a:r>
              <a:rPr lang="en-US" altLang="zh-TW" dirty="0" smtClean="0"/>
              <a:t>6.52</a:t>
            </a:r>
          </a:p>
          <a:p>
            <a:r>
              <a:rPr lang="en-US" altLang="zh-TW" dirty="0" smtClean="0"/>
              <a:t>6.44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7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78" y="2155383"/>
            <a:ext cx="7845322" cy="41668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– Node Analysis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48" y="6152625"/>
            <a:ext cx="571449" cy="503007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3840606" y="3476706"/>
          <a:ext cx="433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方程式" r:id="rId5" imgW="190440" imgH="253800" progId="Equation.3">
                  <p:embed/>
                </p:oleObj>
              </mc:Choice>
              <mc:Fallback>
                <p:oleObj name="方程式" r:id="rId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606" y="3476706"/>
                        <a:ext cx="4333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08385" y="3476706"/>
          <a:ext cx="492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方程式" r:id="rId7" imgW="215640" imgH="253800" progId="Equation.3">
                  <p:embed/>
                </p:oleObj>
              </mc:Choice>
              <mc:Fallback>
                <p:oleObj name="方程式" r:id="rId7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85" y="3476706"/>
                        <a:ext cx="492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812536" y="1528839"/>
            <a:ext cx="308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rgbClr val="FF0000"/>
                </a:solidFill>
              </a:rPr>
              <a:t>Supernode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187244" y="424477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6900510" y="424477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594491" y="426482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441423" y="4279818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 flipH="1" flipV="1">
            <a:off x="3817499" y="4832493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5400000" flipH="1" flipV="1">
            <a:off x="5795024" y="4832492"/>
            <a:ext cx="6109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3324225" y="4208463"/>
          <a:ext cx="3444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方程式" r:id="rId9" imgW="152280" imgH="253800" progId="Equation.3">
                  <p:embed/>
                </p:oleObj>
              </mc:Choice>
              <mc:Fallback>
                <p:oleObj name="方程式" r:id="rId9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4208463"/>
                        <a:ext cx="3444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718330" y="4566543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方程式" r:id="rId11" imgW="164880" imgH="253800" progId="Equation.3">
                  <p:embed/>
                </p:oleObj>
              </mc:Choice>
              <mc:Fallback>
                <p:oleObj name="方程式" r:id="rId11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330" y="4566543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928881" y="4248439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方程式" r:id="rId13" imgW="164880" imgH="253800" progId="Equation.3">
                  <p:embed/>
                </p:oleObj>
              </mc:Choice>
              <mc:Fallback>
                <p:oleObj name="方程式" r:id="rId13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881" y="4248439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/>
          </p:nvPr>
        </p:nvGraphicFramePr>
        <p:xfrm>
          <a:off x="5395150" y="4248439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方程式" r:id="rId15" imgW="164880" imgH="253800" progId="Equation.3">
                  <p:embed/>
                </p:oleObj>
              </mc:Choice>
              <mc:Fallback>
                <p:oleObj name="方程式" r:id="rId1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150" y="4248439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5731897" y="4744513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方程式" r:id="rId17" imgW="164880" imgH="253800" progId="Equation.3">
                  <p:embed/>
                </p:oleObj>
              </mc:Choice>
              <mc:Fallback>
                <p:oleObj name="方程式" r:id="rId17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897" y="4744513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7070011" y="4199258"/>
          <a:ext cx="374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方程式" r:id="rId19" imgW="164880" imgH="253800" progId="Equation.3">
                  <p:embed/>
                </p:oleObj>
              </mc:Choice>
              <mc:Fallback>
                <p:oleObj name="方程式" r:id="rId19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011" y="4199258"/>
                        <a:ext cx="374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圓角矩形 2"/>
          <p:cNvSpPr/>
          <p:nvPr/>
        </p:nvSpPr>
        <p:spPr>
          <a:xfrm>
            <a:off x="3812536" y="2012453"/>
            <a:ext cx="3009544" cy="248493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47863"/>
              </p:ext>
            </p:extLst>
          </p:nvPr>
        </p:nvGraphicFramePr>
        <p:xfrm>
          <a:off x="502450" y="1519072"/>
          <a:ext cx="2593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方程式" r:id="rId21" imgW="1143000" imgH="253800" progId="Equation.3">
                  <p:embed/>
                </p:oleObj>
              </mc:Choice>
              <mc:Fallback>
                <p:oleObj name="方程式" r:id="rId21" imgW="114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0" y="1519072"/>
                        <a:ext cx="25939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91956"/>
              </p:ext>
            </p:extLst>
          </p:nvPr>
        </p:nvGraphicFramePr>
        <p:xfrm>
          <a:off x="502311" y="2236282"/>
          <a:ext cx="8366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方程式" r:id="rId23" imgW="368280" imgH="253800" progId="Equation.3">
                  <p:embed/>
                </p:oleObj>
              </mc:Choice>
              <mc:Fallback>
                <p:oleObj name="方程式" r:id="rId23" imgW="36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11" y="2236282"/>
                        <a:ext cx="8366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67238"/>
              </p:ext>
            </p:extLst>
          </p:nvPr>
        </p:nvGraphicFramePr>
        <p:xfrm>
          <a:off x="497712" y="2884967"/>
          <a:ext cx="30861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方程式" r:id="rId25" imgW="1358640" imgH="469800" progId="Equation.3">
                  <p:embed/>
                </p:oleObj>
              </mc:Choice>
              <mc:Fallback>
                <p:oleObj name="方程式" r:id="rId25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12" y="2884967"/>
                        <a:ext cx="308610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49900"/>
              </p:ext>
            </p:extLst>
          </p:nvPr>
        </p:nvGraphicFramePr>
        <p:xfrm>
          <a:off x="6701492" y="420838"/>
          <a:ext cx="20796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方程式" r:id="rId27" imgW="914400" imgH="533160" progId="Equation.3">
                  <p:embed/>
                </p:oleObj>
              </mc:Choice>
              <mc:Fallback>
                <p:oleObj name="方程式" r:id="rId27" imgW="914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492" y="420838"/>
                        <a:ext cx="207962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584781"/>
              </p:ext>
            </p:extLst>
          </p:nvPr>
        </p:nvGraphicFramePr>
        <p:xfrm>
          <a:off x="7173926" y="1880911"/>
          <a:ext cx="1557337" cy="93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方程式" r:id="rId29" imgW="685800" imgH="444240" progId="Equation.3">
                  <p:embed/>
                </p:oleObj>
              </mc:Choice>
              <mc:Fallback>
                <p:oleObj name="方程式" r:id="rId29" imgW="685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26" y="1880911"/>
                        <a:ext cx="1557337" cy="933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40663"/>
              </p:ext>
            </p:extLst>
          </p:nvPr>
        </p:nvGraphicFramePr>
        <p:xfrm>
          <a:off x="7180418" y="2829081"/>
          <a:ext cx="15573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方程式" r:id="rId31" imgW="685800" imgH="419040" progId="Equation.3">
                  <p:embed/>
                </p:oleObj>
              </mc:Choice>
              <mc:Fallback>
                <p:oleObj name="方程式" r:id="rId31" imgW="68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418" y="2829081"/>
                        <a:ext cx="15573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5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Mesh Analysis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2729516"/>
            <a:ext cx="6391275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84542" y="2594580"/>
                <a:ext cx="167007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542" y="2594580"/>
                <a:ext cx="167007" cy="448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39596" y="2146252"/>
                <a:ext cx="167007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96" y="2146252"/>
                <a:ext cx="167007" cy="448328"/>
              </a:xfrm>
              <a:prstGeom prst="rect">
                <a:avLst/>
              </a:prstGeom>
              <a:blipFill rotWithShape="0">
                <a:blip r:embed="rId4"/>
                <a:stretch>
                  <a:fillRect l="-3571" r="-46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9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–</a:t>
            </a:r>
            <a:r>
              <a:rPr lang="zh-TW" altLang="en-US" dirty="0"/>
              <a:t> </a:t>
            </a:r>
            <a:r>
              <a:rPr lang="en-US" altLang="zh-TW" dirty="0"/>
              <a:t>Mesh Analysis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" y="2637353"/>
            <a:ext cx="7012435" cy="3539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39596" y="2146252"/>
                <a:ext cx="167007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96" y="2146252"/>
                <a:ext cx="167007" cy="448328"/>
              </a:xfrm>
              <a:prstGeom prst="rect">
                <a:avLst/>
              </a:prstGeom>
              <a:blipFill rotWithShape="0">
                <a:blip r:embed="rId3"/>
                <a:stretch>
                  <a:fillRect l="-3571" r="-5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74693" y="5132004"/>
                <a:ext cx="167007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93" y="5132004"/>
                <a:ext cx="167007" cy="448328"/>
              </a:xfrm>
              <a:prstGeom prst="rect">
                <a:avLst/>
              </a:prstGeom>
              <a:blipFill rotWithShape="0">
                <a:blip r:embed="rId4"/>
                <a:stretch>
                  <a:fillRect r="-39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r>
              <a:rPr lang="en-US" altLang="zh-TW" dirty="0" smtClean="0"/>
              <a:t>–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equivalent of the following 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2" y="3126401"/>
            <a:ext cx="8046625" cy="25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r>
              <a:rPr lang="en-US" altLang="zh-TW" dirty="0" smtClean="0"/>
              <a:t>–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</a:t>
            </a:r>
            <a:r>
              <a:rPr lang="en-US" altLang="zh-TW" dirty="0" err="1"/>
              <a:t>Thevenin</a:t>
            </a:r>
            <a:r>
              <a:rPr lang="en-US" altLang="zh-TW" dirty="0"/>
              <a:t> equivalent of the following network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25" y="2838389"/>
            <a:ext cx="6109749" cy="33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r>
              <a:rPr lang="en-US" altLang="zh-TW" dirty="0" smtClean="0"/>
              <a:t>– Superposition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(out of the scope) Calculate </a:t>
            </a:r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o</a:t>
            </a:r>
            <a:endParaRPr lang="zh-TW" altLang="en-US" baseline="-25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6" y="2737333"/>
            <a:ext cx="8515350" cy="2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r>
              <a:rPr lang="en-US" altLang="zh-TW" dirty="0" smtClean="0"/>
              <a:t>– Superposition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(out of the scope) Calculate </a:t>
            </a:r>
            <a:r>
              <a:rPr lang="en-US" altLang="zh-TW" dirty="0" err="1" smtClean="0"/>
              <a:t>v</a:t>
            </a:r>
            <a:r>
              <a:rPr lang="en-US" altLang="zh-TW" baseline="-25000" dirty="0" err="1" smtClean="0"/>
              <a:t>o</a:t>
            </a:r>
            <a:endParaRPr lang="zh-TW" altLang="en-US" baseline="-25000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09674"/>
            <a:ext cx="7886700" cy="21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215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6.46: v2=8cos(5t+53.1</a:t>
            </a:r>
            <a:r>
              <a:rPr lang="zh-TW" altLang="en-US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6.52:</a:t>
            </a:r>
          </a:p>
          <a:p>
            <a:r>
              <a:rPr lang="en-US" altLang="zh-TW" dirty="0" smtClean="0"/>
              <a:t>6.44</a:t>
            </a:r>
          </a:p>
          <a:p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773573" y="2252842"/>
          <a:ext cx="42941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方程式" r:id="rId3" imgW="1892160" imgH="266400" progId="Equation.3">
                  <p:embed/>
                </p:oleObj>
              </mc:Choice>
              <mc:Fallback>
                <p:oleObj name="方程式" r:id="rId3" imgW="1892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73" y="2252842"/>
                        <a:ext cx="42941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561417"/>
              </p:ext>
            </p:extLst>
          </p:nvPr>
        </p:nvGraphicFramePr>
        <p:xfrm>
          <a:off x="1773573" y="3089365"/>
          <a:ext cx="20462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方程式" r:id="rId5" imgW="901440" imgH="419040" progId="Equation.3">
                  <p:embed/>
                </p:oleObj>
              </mc:Choice>
              <mc:Fallback>
                <p:oleObj name="方程式" r:id="rId5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73" y="3089365"/>
                        <a:ext cx="20462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4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r>
              <a:rPr lang="en-US" altLang="zh-TW" dirty="0" smtClean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Mesh </a:t>
            </a:r>
            <a:r>
              <a:rPr lang="en-US" altLang="zh-TW" dirty="0" smtClean="0"/>
              <a:t>Analysis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5564100"/>
            <a:ext cx="4808343" cy="10182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690689"/>
            <a:ext cx="63912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r>
              <a:rPr lang="en-US" altLang="zh-TW" dirty="0" smtClean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Mesh Analysis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60559" y="5913961"/>
                <a:ext cx="1210197" cy="4511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559" y="5913961"/>
                <a:ext cx="1210197" cy="4511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151" y="5913961"/>
            <a:ext cx="2443303" cy="5260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07" y="1941894"/>
            <a:ext cx="7012435" cy="35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09165"/>
            <a:ext cx="9024079" cy="2387600"/>
          </a:xfrm>
        </p:spPr>
        <p:txBody>
          <a:bodyPr>
            <a:noAutofit/>
          </a:bodyPr>
          <a:lstStyle/>
          <a:p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err="1" smtClean="0"/>
              <a:t>Thevenin</a:t>
            </a:r>
            <a:r>
              <a:rPr lang="en-US" altLang="zh-TW" sz="5400" dirty="0" smtClean="0"/>
              <a:t> and Norton Theorem </a:t>
            </a:r>
            <a:br>
              <a:rPr lang="en-US" altLang="zh-TW" sz="5400" dirty="0" smtClean="0"/>
            </a:br>
            <a:r>
              <a:rPr lang="en-US" altLang="zh-TW" sz="5400" dirty="0" smtClean="0"/>
              <a:t>for </a:t>
            </a:r>
            <a:r>
              <a:rPr lang="en-US" altLang="zh-TW" sz="5400" dirty="0"/>
              <a:t>AC Steady State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94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r>
              <a:rPr lang="en-US" altLang="zh-TW" dirty="0" smtClean="0"/>
              <a:t> –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equivalent of the following 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2" y="3126401"/>
            <a:ext cx="8046625" cy="25611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858765"/>
            <a:ext cx="8515350" cy="636396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5285740" y="6350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210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r>
              <a:rPr lang="en-US" altLang="zh-TW" dirty="0" smtClean="0"/>
              <a:t> –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</a:t>
            </a:r>
            <a:r>
              <a:rPr lang="en-US" altLang="zh-TW" dirty="0" err="1"/>
              <a:t>Thevenin</a:t>
            </a:r>
            <a:r>
              <a:rPr lang="en-US" altLang="zh-TW" dirty="0"/>
              <a:t> equivalent of the following network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25" y="2838389"/>
            <a:ext cx="6109749" cy="33385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6081826"/>
            <a:ext cx="8515350" cy="61254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5723622" y="651742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79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 – Superposition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superposition</a:t>
            </a:r>
            <a:endParaRPr lang="zh-TW" altLang="en-US" dirty="0"/>
          </a:p>
          <a:p>
            <a:endParaRPr lang="zh-TW" altLang="en-US" baseline="-25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6" y="2737333"/>
            <a:ext cx="8515350" cy="234060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39306"/>
              </p:ext>
            </p:extLst>
          </p:nvPr>
        </p:nvGraphicFramePr>
        <p:xfrm>
          <a:off x="1463552" y="5470537"/>
          <a:ext cx="64849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方程式" r:id="rId4" imgW="2857320" imgH="228600" progId="Equation.3">
                  <p:embed/>
                </p:oleObj>
              </mc:Choice>
              <mc:Fallback>
                <p:oleObj name="方程式" r:id="rId4" imgW="285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552" y="5470537"/>
                        <a:ext cx="64849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2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 – Superposition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superposition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" y="5149365"/>
            <a:ext cx="7500732" cy="379511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09674"/>
            <a:ext cx="7886700" cy="21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17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陳</a:t>
            </a:r>
            <a:r>
              <a:rPr lang="zh-TW" altLang="en-US" sz="2800" dirty="0"/>
              <a:t>俞兆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b02)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sz="2800" dirty="0" smtClean="0"/>
              <a:t>在上課</a:t>
            </a:r>
            <a:r>
              <a:rPr lang="zh-TW" altLang="en-US" sz="2800" dirty="0"/>
              <a:t>時</a:t>
            </a:r>
            <a:r>
              <a:rPr lang="zh-TW" altLang="en-US" sz="2800" dirty="0" smtClean="0"/>
              <a:t>指出投影片中的錯誤</a:t>
            </a:r>
            <a:endParaRPr lang="en-US" altLang="zh-TW" sz="2800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趙</a:t>
            </a:r>
            <a:r>
              <a:rPr lang="zh-TW" altLang="en-US" sz="2800" dirty="0"/>
              <a:t>祐毅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b02)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sz="2800" dirty="0"/>
              <a:t>在上課時指出投影片</a:t>
            </a:r>
            <a:r>
              <a:rPr lang="zh-TW" altLang="en-US" sz="2800" dirty="0" smtClean="0"/>
              <a:t>中的</a:t>
            </a:r>
            <a:r>
              <a:rPr lang="zh-TW" altLang="en-US" sz="2800" dirty="0" smtClean="0"/>
              <a:t>錯誤</a:t>
            </a:r>
            <a:endParaRPr lang="en-US" altLang="zh-TW" sz="2800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感謝 </a:t>
            </a:r>
            <a:r>
              <a:rPr lang="zh-TW" altLang="en-US" sz="2800" dirty="0" smtClean="0"/>
              <a:t>林楷恩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b02)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sz="2800" dirty="0" smtClean="0"/>
              <a:t>修正作業的答案</a:t>
            </a:r>
            <a:endParaRPr lang="zh-TW" altLang="en-US" dirty="0"/>
          </a:p>
          <a:p>
            <a:pPr marL="685800" lvl="2">
              <a:spcBef>
                <a:spcPts val="1000"/>
              </a:spcBef>
            </a:pPr>
            <a:endParaRPr lang="en-US" altLang="zh-TW" sz="28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93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Thevenin</a:t>
            </a:r>
            <a:r>
              <a:rPr lang="en-US" altLang="zh-TW" dirty="0"/>
              <a:t> &amp;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DC circuit</a:t>
            </a:r>
            <a:endParaRPr lang="zh-TW" altLang="en-US" dirty="0"/>
          </a:p>
        </p:txBody>
      </p:sp>
      <p:pic>
        <p:nvPicPr>
          <p:cNvPr id="4" name="Picture 4" descr="02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9" b="22990"/>
          <a:stretch>
            <a:fillRect/>
          </a:stretch>
        </p:blipFill>
        <p:spPr bwMode="auto">
          <a:xfrm>
            <a:off x="4596106" y="1666097"/>
            <a:ext cx="2952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205551" y="2910241"/>
            <a:ext cx="1924721" cy="2009775"/>
            <a:chOff x="2420855" y="2462749"/>
            <a:chExt cx="1924721" cy="200977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370926" y="2361476"/>
            <a:ext cx="16028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Thevenin</a:t>
            </a:r>
            <a:r>
              <a:rPr lang="zh-TW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Theorem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70926" y="5037975"/>
            <a:ext cx="1500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Norton</a:t>
            </a:r>
            <a:r>
              <a:rPr lang="zh-TW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Theorem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424" y="4268305"/>
            <a:ext cx="2493581" cy="2200638"/>
          </a:xfrm>
          <a:prstGeom prst="rect">
            <a:avLst/>
          </a:prstGeom>
        </p:spPr>
      </p:pic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76702"/>
              </p:ext>
            </p:extLst>
          </p:nvPr>
        </p:nvGraphicFramePr>
        <p:xfrm>
          <a:off x="6249499" y="4969684"/>
          <a:ext cx="461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" name="方程式" r:id="rId6" imgW="203040" imgH="228600" progId="Equation.3">
                  <p:embed/>
                </p:oleObj>
              </mc:Choice>
              <mc:Fallback>
                <p:oleObj name="方程式" r:id="rId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499" y="4969684"/>
                        <a:ext cx="4619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66355"/>
              </p:ext>
            </p:extLst>
          </p:nvPr>
        </p:nvGraphicFramePr>
        <p:xfrm>
          <a:off x="4628059" y="4826331"/>
          <a:ext cx="374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6" name="方程式" r:id="rId8" imgW="164880" imgH="228600" progId="Equation.3">
                  <p:embed/>
                </p:oleObj>
              </mc:Choice>
              <mc:Fallback>
                <p:oleObj name="方程式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059" y="4826331"/>
                        <a:ext cx="374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46941"/>
              </p:ext>
            </p:extLst>
          </p:nvPr>
        </p:nvGraphicFramePr>
        <p:xfrm>
          <a:off x="4421539" y="3649698"/>
          <a:ext cx="12128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7" name="方程式" r:id="rId10" imgW="533160" imgH="431640" progId="Equation.3">
                  <p:embed/>
                </p:oleObj>
              </mc:Choice>
              <mc:Fallback>
                <p:oleObj name="方程式" r:id="rId10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539" y="3649698"/>
                        <a:ext cx="12128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單箭頭接點 18"/>
          <p:cNvCxnSpPr/>
          <p:nvPr/>
        </p:nvCxnSpPr>
        <p:spPr>
          <a:xfrm flipV="1">
            <a:off x="3130272" y="2910241"/>
            <a:ext cx="1291267" cy="73945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173078" y="4364965"/>
            <a:ext cx="1203984" cy="8042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5840705" y="3705635"/>
            <a:ext cx="0" cy="9283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Thevenin</a:t>
            </a:r>
            <a:r>
              <a:rPr lang="en-US" altLang="zh-TW" dirty="0"/>
              <a:t> &amp; Norton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DC </a:t>
            </a:r>
            <a:r>
              <a:rPr lang="en-US" altLang="zh-TW" dirty="0" smtClean="0"/>
              <a:t>circuit</a:t>
            </a:r>
          </a:p>
          <a:p>
            <a:pPr lvl="1"/>
            <a:r>
              <a:rPr lang="en-US" altLang="zh-TW" dirty="0" smtClean="0"/>
              <a:t>Find the </a:t>
            </a:r>
            <a:r>
              <a:rPr lang="en-US" altLang="zh-TW" dirty="0" err="1" smtClean="0"/>
              <a:t>Thevenin</a:t>
            </a:r>
            <a:r>
              <a:rPr lang="en-US" altLang="zh-TW" dirty="0" smtClean="0"/>
              <a:t> parameters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11474" y="3536051"/>
            <a:ext cx="1924721" cy="2009775"/>
            <a:chOff x="2420855" y="2462749"/>
            <a:chExt cx="1924721" cy="20097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8113"/>
              </p:ext>
            </p:extLst>
          </p:nvPr>
        </p:nvGraphicFramePr>
        <p:xfrm>
          <a:off x="2501264" y="4296843"/>
          <a:ext cx="461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3" name="方程式" r:id="rId4" imgW="203040" imgH="228600" progId="Equation.3">
                  <p:embed/>
                </p:oleObj>
              </mc:Choice>
              <mc:Fallback>
                <p:oleObj name="方程式" r:id="rId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264" y="4296843"/>
                        <a:ext cx="4619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92716"/>
              </p:ext>
            </p:extLst>
          </p:nvPr>
        </p:nvGraphicFramePr>
        <p:xfrm>
          <a:off x="2517881" y="3882920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" name="方程式" r:id="rId6" imgW="139680" imgH="139680" progId="Equation.3">
                  <p:embed/>
                </p:oleObj>
              </mc:Choice>
              <mc:Fallback>
                <p:oleObj name="方程式" r:id="rId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81" y="3882920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34106"/>
              </p:ext>
            </p:extLst>
          </p:nvPr>
        </p:nvGraphicFramePr>
        <p:xfrm>
          <a:off x="2512051" y="5035445"/>
          <a:ext cx="2889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5" name="方程式" r:id="rId8" imgW="126720" imgH="75960" progId="Equation.3">
                  <p:embed/>
                </p:oleObj>
              </mc:Choice>
              <mc:Fallback>
                <p:oleObj name="方程式" r:id="rId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051" y="5035445"/>
                        <a:ext cx="28892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3699933" y="3513490"/>
            <a:ext cx="1924721" cy="2009775"/>
            <a:chOff x="2420855" y="2462749"/>
            <a:chExt cx="1924721" cy="200977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17916"/>
              </p:ext>
            </p:extLst>
          </p:nvPr>
        </p:nvGraphicFramePr>
        <p:xfrm>
          <a:off x="5600445" y="4273017"/>
          <a:ext cx="374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6" name="方程式" r:id="rId10" imgW="164880" imgH="228600" progId="Equation.3">
                  <p:embed/>
                </p:oleObj>
              </mc:Choice>
              <mc:Fallback>
                <p:oleObj name="方程式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445" y="4273017"/>
                        <a:ext cx="374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6506414" y="3513490"/>
            <a:ext cx="1924721" cy="2009775"/>
            <a:chOff x="2420855" y="2462749"/>
            <a:chExt cx="1924721" cy="200977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26326" y="2462749"/>
              <a:ext cx="1619250" cy="200977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420855" y="2517819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</a:t>
              </a:r>
            </a:p>
            <a:p>
              <a:pPr algn="ctr"/>
              <a:r>
                <a:rPr lang="en-US" altLang="zh-TW" sz="2400" dirty="0" smtClean="0"/>
                <a:t>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</a:p>
          </p:txBody>
        </p:sp>
      </p:grp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6159"/>
              </p:ext>
            </p:extLst>
          </p:nvPr>
        </p:nvGraphicFramePr>
        <p:xfrm>
          <a:off x="8167870" y="4274357"/>
          <a:ext cx="317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" name="方程式" r:id="rId12" imgW="139680" imgH="228600" progId="Equation.3">
                  <p:embed/>
                </p:oleObj>
              </mc:Choice>
              <mc:Fallback>
                <p:oleObj name="方程式" r:id="rId12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870" y="4274357"/>
                        <a:ext cx="317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58090"/>
              </p:ext>
            </p:extLst>
          </p:nvPr>
        </p:nvGraphicFramePr>
        <p:xfrm>
          <a:off x="8112821" y="3860359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821" y="3860359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00496"/>
              </p:ext>
            </p:extLst>
          </p:nvPr>
        </p:nvGraphicFramePr>
        <p:xfrm>
          <a:off x="8106991" y="5012884"/>
          <a:ext cx="2889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991" y="5012884"/>
                        <a:ext cx="28892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5453135" y="3717560"/>
            <a:ext cx="0" cy="161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578559" y="4336369"/>
            <a:ext cx="0" cy="4265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32244"/>
              </p:ext>
            </p:extLst>
          </p:nvPr>
        </p:nvGraphicFramePr>
        <p:xfrm>
          <a:off x="7909108" y="3104597"/>
          <a:ext cx="2587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0" name="方程式" r:id="rId18" imgW="114120" imgH="228600" progId="Equation.3">
                  <p:embed/>
                </p:oleObj>
              </mc:Choice>
              <mc:Fallback>
                <p:oleObj name="方程式" r:id="rId18" imgW="11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9108" y="3104597"/>
                        <a:ext cx="2587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 flipH="1">
            <a:off x="7927664" y="3568560"/>
            <a:ext cx="35865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55353"/>
              </p:ext>
            </p:extLst>
          </p:nvPr>
        </p:nvGraphicFramePr>
        <p:xfrm>
          <a:off x="6615497" y="5440033"/>
          <a:ext cx="10969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1" name="方程式" r:id="rId20" imgW="482400" imgH="431640" progId="Equation.3">
                  <p:embed/>
                </p:oleObj>
              </mc:Choice>
              <mc:Fallback>
                <p:oleObj name="方程式" r:id="rId20" imgW="48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497" y="5440033"/>
                        <a:ext cx="109696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6452792" y="2760124"/>
            <a:ext cx="131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Suppress Sources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823</Words>
  <Application>Microsoft Office PowerPoint</Application>
  <PresentationFormat>如螢幕大小 (4:3)</PresentationFormat>
  <Paragraphs>253</Paragraphs>
  <Slides>74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74</vt:i4>
      </vt:variant>
    </vt:vector>
  </HeadingPairs>
  <TitlesOfParts>
    <vt:vector size="86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方程式</vt:lpstr>
      <vt:lpstr>點陣圖影像</vt:lpstr>
      <vt:lpstr>Microsoft 方程式編輯器 3.0</vt:lpstr>
      <vt:lpstr>Lecture 17 AC Circuit Analysis (2)</vt:lpstr>
      <vt:lpstr>Textbook</vt:lpstr>
      <vt:lpstr> Systematic Analysis for AC Steady State</vt:lpstr>
      <vt:lpstr>Example – Node Analysis</vt:lpstr>
      <vt:lpstr>Example – Node Analysis</vt:lpstr>
      <vt:lpstr>Example – Node Analysis</vt:lpstr>
      <vt:lpstr> Thevenin and Norton Theorem  for AC Steady State</vt:lpstr>
      <vt:lpstr>Thevenin &amp; Norton Theorem</vt:lpstr>
      <vt:lpstr>Thevenin &amp; Norton Theorem</vt:lpstr>
      <vt:lpstr>Thevenin &amp; Norton Theorem</vt:lpstr>
      <vt:lpstr>Thevenin &amp; Norton Theorem</vt:lpstr>
      <vt:lpstr>Example - Norton Theorem</vt:lpstr>
      <vt:lpstr>Example - Norton Theorem</vt:lpstr>
      <vt:lpstr>Example - Norton Theorem</vt:lpstr>
      <vt:lpstr>Example - Norton Theorem</vt:lpstr>
      <vt:lpstr> Superposition for AC Steady State</vt:lpstr>
      <vt:lpstr>AC Superposition – Example 6.17</vt:lpstr>
      <vt:lpstr>AC Superposition – Example 6.17</vt:lpstr>
      <vt:lpstr>AC Superposition – Example 6.17</vt:lpstr>
      <vt:lpstr>AC Superposition – Example 6.17</vt:lpstr>
      <vt:lpstr>Fourier Series  for Circuit Analysis</vt:lpstr>
      <vt:lpstr>Beyond Sinusoids</vt:lpstr>
      <vt:lpstr>Fourier Series</vt:lpstr>
      <vt:lpstr>Fourier Series</vt:lpstr>
      <vt:lpstr>Fourier Series</vt:lpstr>
      <vt:lpstr>Fourier Series</vt:lpstr>
      <vt:lpstr>Fourier Series</vt:lpstr>
      <vt:lpstr>PowerPoint 簡報</vt:lpstr>
      <vt:lpstr>PowerPoint 簡報</vt:lpstr>
      <vt:lpstr>Example</vt:lpstr>
      <vt:lpstr>Example</vt:lpstr>
      <vt:lpstr>Example</vt:lpstr>
      <vt:lpstr>Example</vt:lpstr>
      <vt:lpstr>Example</vt:lpstr>
      <vt:lpstr>Example</vt:lpstr>
      <vt:lpstr>Application: Resonance </vt:lpstr>
      <vt:lpstr>Communication</vt:lpstr>
      <vt:lpstr>AM</vt:lpstr>
      <vt:lpstr>FM</vt:lpstr>
      <vt:lpstr>Communication</vt:lpstr>
      <vt:lpstr>Series RLC</vt:lpstr>
      <vt:lpstr>Series RLC</vt:lpstr>
      <vt:lpstr>PowerPoint 簡報</vt:lpstr>
      <vt:lpstr>Resonance</vt:lpstr>
      <vt:lpstr>Series RLC - Bandwidth</vt:lpstr>
      <vt:lpstr>Quality</vt:lpstr>
      <vt:lpstr>Quality</vt:lpstr>
      <vt:lpstr>Application: Oscillator</vt:lpstr>
      <vt:lpstr>Oscillator</vt:lpstr>
      <vt:lpstr>Oscillator - Example 6.10</vt:lpstr>
      <vt:lpstr>Oscillator - Example 6.10</vt:lpstr>
      <vt:lpstr>Oscillator - Example 6.10</vt:lpstr>
      <vt:lpstr>Oscillator - Example 6.10</vt:lpstr>
      <vt:lpstr>Oscillator - Example 6.10</vt:lpstr>
      <vt:lpstr>Oscillator - Example 6.10</vt:lpstr>
      <vt:lpstr>Oscillator - Example 6.10</vt:lpstr>
      <vt:lpstr>Oscillator - Example 9.7</vt:lpstr>
      <vt:lpstr>Oscillator - Example 9.7</vt:lpstr>
      <vt:lpstr>Homework</vt:lpstr>
      <vt:lpstr>Homework – Mesh Analysis 1</vt:lpstr>
      <vt:lpstr>Homework – Mesh Analysis 2</vt:lpstr>
      <vt:lpstr>Homework – Thevenin 1</vt:lpstr>
      <vt:lpstr>Homework – Thevenin 2</vt:lpstr>
      <vt:lpstr>Homework – Superposition 1</vt:lpstr>
      <vt:lpstr>Homework – Superposition 2</vt:lpstr>
      <vt:lpstr>Thank you!</vt:lpstr>
      <vt:lpstr>Answer</vt:lpstr>
      <vt:lpstr>Answer – Mesh Analysis 1</vt:lpstr>
      <vt:lpstr>Answer – Mesh Analysis 2</vt:lpstr>
      <vt:lpstr>Answer – Thevenin 1</vt:lpstr>
      <vt:lpstr>Answer – Thevenin 2</vt:lpstr>
      <vt:lpstr>Answer – Superposition 1</vt:lpstr>
      <vt:lpstr>Answer – Superposition 2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142</cp:revision>
  <dcterms:created xsi:type="dcterms:W3CDTF">2014-11-04T12:04:48Z</dcterms:created>
  <dcterms:modified xsi:type="dcterms:W3CDTF">2014-11-29T13:13:30Z</dcterms:modified>
</cp:coreProperties>
</file>